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94" r:id="rId12"/>
    <p:sldId id="267" r:id="rId13"/>
    <p:sldId id="266" r:id="rId14"/>
    <p:sldId id="268" r:id="rId15"/>
    <p:sldId id="269" r:id="rId16"/>
    <p:sldId id="280" r:id="rId17"/>
    <p:sldId id="293" r:id="rId18"/>
    <p:sldId id="270" r:id="rId19"/>
    <p:sldId id="271" r:id="rId20"/>
    <p:sldId id="272" r:id="rId21"/>
    <p:sldId id="281" r:id="rId22"/>
    <p:sldId id="291" r:id="rId23"/>
    <p:sldId id="277" r:id="rId24"/>
    <p:sldId id="278" r:id="rId25"/>
    <p:sldId id="279" r:id="rId26"/>
    <p:sldId id="290" r:id="rId27"/>
    <p:sldId id="283" r:id="rId28"/>
    <p:sldId id="286" r:id="rId29"/>
    <p:sldId id="284" r:id="rId30"/>
    <p:sldId id="285" r:id="rId31"/>
    <p:sldId id="287" r:id="rId32"/>
    <p:sldId id="288" r:id="rId33"/>
    <p:sldId id="282" r:id="rId34"/>
    <p:sldId id="289" r:id="rId35"/>
    <p:sldId id="292"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102" y="-52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B0FC4A00-2316-4DB8-B43E-AFDBC2F39D3E}" type="datetimeFigureOut">
              <a:rPr lang="en-GB"/>
              <a:pPr>
                <a:defRPr/>
              </a:pPr>
              <a:t>06/02/2017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0F2933F-2C95-4257-9CB8-6DC578894A62}"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CFE2B8E8-FD62-4AFA-BC8D-990EE5DB7DF7}" type="datetimeFigureOut">
              <a:rPr lang="en-GB"/>
              <a:pPr>
                <a:defRPr/>
              </a:pPr>
              <a:t>06/02/2017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69E737A-CFC5-4B39-B504-DF466E3321DF}"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37EC3180-C272-442F-9370-330AEA0BA918}" type="datetimeFigureOut">
              <a:rPr lang="en-GB"/>
              <a:pPr>
                <a:defRPr/>
              </a:pPr>
              <a:t>06/02/2017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27F82D7-569A-47C6-9F6F-72FF8D4FC82B}"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E7ED4A4-2BB9-4B37-AD4C-6B8676C02364}" type="datetimeFigureOut">
              <a:rPr lang="en-GB"/>
              <a:pPr>
                <a:defRPr/>
              </a:pPr>
              <a:t>06/02/2017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77ACBF5-8090-4668-BF1A-04B353D84CD8}"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8956E12-21CB-4F5C-985B-9F75CE2117B3}" type="datetimeFigureOut">
              <a:rPr lang="en-GB"/>
              <a:pPr>
                <a:defRPr/>
              </a:pPr>
              <a:t>06/02/2017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17DCF65F-73E2-4CFD-B6BB-484F5EC4361E}"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F56A594A-5F94-4B14-BF72-88BD4E7CE62F}" type="datetimeFigureOut">
              <a:rPr lang="en-GB"/>
              <a:pPr>
                <a:defRPr/>
              </a:pPr>
              <a:t>06/02/2017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B01FF1C3-5F82-4AC2-9C0C-E20E679AA321}"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08B9771C-A4F6-4B65-B756-7CF4AC536EF2}" type="datetimeFigureOut">
              <a:rPr lang="en-GB"/>
              <a:pPr>
                <a:defRPr/>
              </a:pPr>
              <a:t>06/02/2017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4F2DB295-6B5A-4000-8057-CB0EF64CB48F}"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53402FD-B4D6-4684-A88F-8FE859559399}" type="datetimeFigureOut">
              <a:rPr lang="en-GB"/>
              <a:pPr>
                <a:defRPr/>
              </a:pPr>
              <a:t>06/02/2017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61021A55-E384-44CC-9711-21ECF77C641C}"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A457A37-B39B-4144-8D2F-8D865BECFF8E}" type="datetimeFigureOut">
              <a:rPr lang="en-GB"/>
              <a:pPr>
                <a:defRPr/>
              </a:pPr>
              <a:t>06/02/2017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17DED899-62D5-4C4C-98C5-9BF8A605C358}"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E9983F-AB63-4AEF-B918-EEC25D2B3973}" type="datetimeFigureOut">
              <a:rPr lang="en-GB"/>
              <a:pPr>
                <a:defRPr/>
              </a:pPr>
              <a:t>06/02/2017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827FEE9-6441-413D-AF4C-FA2B9E43D8C6}"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52BDB5D-E47B-42A5-B8B9-D4A90E4DC0B2}" type="datetimeFigureOut">
              <a:rPr lang="en-GB"/>
              <a:pPr>
                <a:defRPr/>
              </a:pPr>
              <a:t>06/02/2017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2A2B9E7-E0FB-40B0-B6F8-7E99876C1D61}"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AE05F71-2762-45D0-A411-D3672151373C}" type="datetimeFigureOut">
              <a:rPr lang="en-GB"/>
              <a:pPr>
                <a:defRPr/>
              </a:pPr>
              <a:t>06/02/2017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E8DD16C4-2DBC-4E09-A6A6-826C01072EB7}"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gle.co.uk/url?sa=i&amp;rct=j&amp;q=&amp;esrc=s&amp;source=images&amp;cd=&amp;cad=rja&amp;uact=8&amp;ved=0ahUKEwidgMOr89HJAhXMshQKHYb8CaAQjRwIBw&amp;url=https://www.reddit.com/r/EliteDangerous/comments/3om6q6/ships_should_have_navigation_lights_like_on_planes/?ref=readnext_7&amp;psig=AFQjCNGZdDLhfA9Iyf6iLgie9xPl_V4Hcw&amp;ust=1449857790699015"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p:txBody>
          <a:bodyPr/>
          <a:lstStyle/>
          <a:p>
            <a:r>
              <a:rPr lang="en-GB" smtClean="0"/>
              <a:t>Air Law</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rtlCol="0">
            <a:normAutofit fontScale="90000"/>
          </a:bodyPr>
          <a:lstStyle/>
          <a:p>
            <a:pPr fontAlgn="auto">
              <a:spcAft>
                <a:spcPts val="0"/>
              </a:spcAft>
              <a:defRPr/>
            </a:pPr>
            <a:r>
              <a:rPr lang="en-GB" dirty="0" smtClean="0"/>
              <a:t>Some of the Main Articles of the Convention...</a:t>
            </a:r>
            <a:endParaRPr lang="en-GB" dirty="0"/>
          </a:p>
        </p:txBody>
      </p:sp>
      <p:sp>
        <p:nvSpPr>
          <p:cNvPr id="22530" name="Rectangle 4"/>
          <p:cNvSpPr>
            <a:spLocks noChangeArrowheads="1"/>
          </p:cNvSpPr>
          <p:nvPr/>
        </p:nvSpPr>
        <p:spPr bwMode="auto">
          <a:xfrm>
            <a:off x="1116013" y="1773238"/>
            <a:ext cx="4572000" cy="2862262"/>
          </a:xfrm>
          <a:prstGeom prst="rect">
            <a:avLst/>
          </a:prstGeom>
          <a:noFill/>
          <a:ln w="9525">
            <a:noFill/>
            <a:miter lim="800000"/>
            <a:headEnd/>
            <a:tailEnd/>
          </a:ln>
        </p:spPr>
        <p:txBody>
          <a:bodyPr>
            <a:spAutoFit/>
          </a:bodyPr>
          <a:lstStyle/>
          <a:p>
            <a:r>
              <a:rPr lang="en-GB" i="1">
                <a:latin typeface="Calibri" pitchFamily="34" charset="0"/>
              </a:rPr>
              <a:t>Article 40</a:t>
            </a:r>
            <a:r>
              <a:rPr lang="en-GB">
                <a:latin typeface="Calibri" pitchFamily="34" charset="0"/>
              </a:rPr>
              <a:t>: No aircraft or personnel with endorsed licenses or certificate will engage in international navigation except with the permission of the state or states whose territory is entered. Any license holder who does not satisfy international standard relating to that license or certificate shall have attached to or endorsed on that license information regarding the particulars in which he does not satisfy those standards.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Group 2"/>
          <p:cNvGraphicFramePr>
            <a:graphicFrameLocks noGrp="1"/>
          </p:cNvGraphicFramePr>
          <p:nvPr/>
        </p:nvGraphicFramePr>
        <p:xfrm>
          <a:off x="1258888" y="1628775"/>
          <a:ext cx="6926262" cy="2763838"/>
        </p:xfrm>
        <a:graphic>
          <a:graphicData uri="http://schemas.openxmlformats.org/drawingml/2006/table">
            <a:tbl>
              <a:tblPr/>
              <a:tblGrid>
                <a:gridCol w="742950"/>
                <a:gridCol w="6183312"/>
              </a:tblGrid>
              <a:tr h="276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Arial" charset="0"/>
                        </a:rPr>
                        <a:t>Freedom</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rgbClr val="000000"/>
                          </a:solidFill>
                          <a:effectLst/>
                          <a:latin typeface="Arial" charset="0"/>
                        </a:rPr>
                        <a:t>Description</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276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rPr>
                        <a:t>1st.</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rPr>
                        <a:t>Right to overfly a foreign country without landing</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276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rPr>
                        <a:t>2nd.</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rPr>
                        <a:t>Right to refuel or carry out maintenance in a foreign country</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276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rPr>
                        <a:t>3rd.</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rPr>
                        <a:t>Right to fly from one's own country to another</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2778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rPr>
                        <a:t>4th.</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rPr>
                        <a:t>Right to fly from a foreign country to one's own</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276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rPr>
                        <a:t>5th.</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rPr>
                        <a:t>Right to fly between two foreign countries during flights which begin or end in one's own</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276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rPr>
                        <a:t>6th.</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rPr>
                        <a:t>Right to fly from one foreign country to another one while stopping in one's own country</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276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rPr>
                        <a:t>7th.</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rPr>
                        <a:t>Right to fly between two foreign countries while not offering flights to one's own country</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276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rPr>
                        <a:t>8th.</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rPr>
                        <a:t>Right to fly between two or more airports in a foreign country while continuing service to one's own country</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r h="2762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rPr>
                        <a:t>9th.</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rgbClr val="000000"/>
                          </a:solidFill>
                          <a:effectLst/>
                          <a:latin typeface="Arial" charset="0"/>
                        </a:rPr>
                        <a:t>Right to fly inside a foreign country without continuing service to one's own country</a:t>
                      </a:r>
                      <a:endParaRPr kumimoji="0" lang="en-US" sz="1800" b="0" i="0" u="none" strike="noStrike" cap="none" normalizeH="0" baseline="0" smtClean="0">
                        <a:ln>
                          <a:noFill/>
                        </a:ln>
                        <a:solidFill>
                          <a:schemeClr val="tx1"/>
                        </a:solidFill>
                        <a:effectLst/>
                        <a:latin typeface="Arial"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9F9F9"/>
                    </a:solidFill>
                  </a:tcPr>
                </a:tc>
              </a:tr>
            </a:tbl>
          </a:graphicData>
        </a:graphic>
      </p:graphicFrame>
      <p:sp>
        <p:nvSpPr>
          <p:cNvPr id="48165" name="Rectangle 37"/>
          <p:cNvSpPr>
            <a:spLocks noChangeArrowheads="1"/>
          </p:cNvSpPr>
          <p:nvPr/>
        </p:nvSpPr>
        <p:spPr bwMode="auto">
          <a:xfrm>
            <a:off x="1462088" y="4321175"/>
            <a:ext cx="184150" cy="503238"/>
          </a:xfrm>
          <a:prstGeom prst="rect">
            <a:avLst/>
          </a:prstGeom>
          <a:noFill/>
          <a:ln w="9525">
            <a:noFill/>
            <a:miter lim="800000"/>
            <a:headEnd/>
            <a:tailEnd/>
          </a:ln>
          <a:effectLst/>
        </p:spPr>
        <p:txBody>
          <a:bodyPr wrap="none" anchor="ctr">
            <a:spAutoFit/>
          </a:bodyPr>
          <a:lstStyle/>
          <a:p>
            <a:r>
              <a:rPr lang="en-US" sz="900"/>
              <a:t/>
            </a:r>
            <a:br>
              <a:rPr lang="en-US" sz="900"/>
            </a:br>
            <a:endParaRPr lang="en-US"/>
          </a:p>
        </p:txBody>
      </p:sp>
      <p:sp>
        <p:nvSpPr>
          <p:cNvPr id="48166" name="Text Box 38"/>
          <p:cNvSpPr txBox="1">
            <a:spLocks noChangeArrowheads="1"/>
          </p:cNvSpPr>
          <p:nvPr/>
        </p:nvSpPr>
        <p:spPr bwMode="auto">
          <a:xfrm>
            <a:off x="4067175" y="765175"/>
            <a:ext cx="1368425" cy="366713"/>
          </a:xfrm>
          <a:prstGeom prst="rect">
            <a:avLst/>
          </a:prstGeom>
          <a:noFill/>
          <a:ln w="9525">
            <a:noFill/>
            <a:miter lim="800000"/>
            <a:headEnd/>
            <a:tailEnd/>
          </a:ln>
          <a:effectLst/>
        </p:spPr>
        <p:txBody>
          <a:bodyPr>
            <a:spAutoFit/>
          </a:bodyPr>
          <a:lstStyle/>
          <a:p>
            <a:pPr>
              <a:spcBef>
                <a:spcPct val="50000"/>
              </a:spcBef>
            </a:pPr>
            <a:r>
              <a:rPr lang="en-GB" b="1">
                <a:solidFill>
                  <a:schemeClr val="tx2"/>
                </a:solidFill>
                <a:latin typeface="Calibri" pitchFamily="34" charset="0"/>
              </a:rPr>
              <a:t>SUMMARY</a:t>
            </a:r>
          </a:p>
        </p:txBody>
      </p:sp>
      <p:sp>
        <p:nvSpPr>
          <p:cNvPr id="48167" name="Rectangle 39"/>
          <p:cNvSpPr>
            <a:spLocks noChangeArrowheads="1"/>
          </p:cNvSpPr>
          <p:nvPr/>
        </p:nvSpPr>
        <p:spPr bwMode="auto">
          <a:xfrm>
            <a:off x="3132138" y="4581525"/>
            <a:ext cx="2879725" cy="942975"/>
          </a:xfrm>
          <a:prstGeom prst="rect">
            <a:avLst/>
          </a:prstGeom>
          <a:noFill/>
          <a:ln w="9525">
            <a:noFill/>
            <a:miter lim="800000"/>
            <a:headEnd/>
            <a:tailEnd/>
          </a:ln>
          <a:effectLst/>
        </p:spPr>
        <p:txBody>
          <a:bodyPr anchor="ctr">
            <a:spAutoFit/>
          </a:bodyPr>
          <a:lstStyle/>
          <a:p>
            <a:r>
              <a:rPr lang="en-US" sz="1400" b="1" i="1">
                <a:solidFill>
                  <a:schemeClr val="tx2"/>
                </a:solidFill>
                <a:latin typeface="Calibri" pitchFamily="34" charset="0"/>
              </a:rPr>
              <a:t>Only the first two of these freedoms apply automatically to signatory states, the remainder being subject to national agreement.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GB" smtClean="0"/>
              <a:t>Airfield Signs</a:t>
            </a:r>
          </a:p>
        </p:txBody>
      </p:sp>
      <p:sp>
        <p:nvSpPr>
          <p:cNvPr id="23554" name="Rectangle 3"/>
          <p:cNvSpPr>
            <a:spLocks noChangeArrowheads="1"/>
          </p:cNvSpPr>
          <p:nvPr/>
        </p:nvSpPr>
        <p:spPr bwMode="auto">
          <a:xfrm>
            <a:off x="539750" y="1412875"/>
            <a:ext cx="4572000" cy="2062163"/>
          </a:xfrm>
          <a:prstGeom prst="rect">
            <a:avLst/>
          </a:prstGeom>
          <a:noFill/>
          <a:ln w="9525">
            <a:noFill/>
            <a:miter lim="800000"/>
            <a:headEnd/>
            <a:tailEnd/>
          </a:ln>
        </p:spPr>
        <p:txBody>
          <a:bodyPr>
            <a:spAutoFit/>
          </a:bodyPr>
          <a:lstStyle/>
          <a:p>
            <a:r>
              <a:rPr lang="en-GB" sz="1600" b="1">
                <a:solidFill>
                  <a:srgbClr val="FF0000"/>
                </a:solidFill>
                <a:latin typeface="Calibri" pitchFamily="34" charset="0"/>
              </a:rPr>
              <a:t>Mandatory signs. These red signs are designed to stand out above all others. They denote runway entrances, critical areas, or areas where entrance by aircraft is prohibited. The sign identifying a runway typically has a number only, as in 28 for Runway 28, and is found at the end of the taxiway leading directly to the beginning of the takeoff end of the runway. </a:t>
            </a:r>
          </a:p>
        </p:txBody>
      </p:sp>
      <p:sp>
        <p:nvSpPr>
          <p:cNvPr id="23555" name="Rectangle 4"/>
          <p:cNvSpPr>
            <a:spLocks noChangeArrowheads="1"/>
          </p:cNvSpPr>
          <p:nvPr/>
        </p:nvSpPr>
        <p:spPr bwMode="auto">
          <a:xfrm>
            <a:off x="1403350" y="3644900"/>
            <a:ext cx="3024188" cy="2800350"/>
          </a:xfrm>
          <a:prstGeom prst="rect">
            <a:avLst/>
          </a:prstGeom>
          <a:noFill/>
          <a:ln w="9525">
            <a:noFill/>
            <a:miter lim="800000"/>
            <a:headEnd/>
            <a:tailEnd/>
          </a:ln>
        </p:spPr>
        <p:txBody>
          <a:bodyPr>
            <a:spAutoFit/>
          </a:bodyPr>
          <a:lstStyle/>
          <a:p>
            <a:r>
              <a:rPr lang="en-GB" sz="1600" b="1">
                <a:latin typeface="Calibri" pitchFamily="34" charset="0"/>
              </a:rPr>
              <a:t>Location signs. These simply identify either the taxiway or runway on which the aircraft is located. Sometimes these signs are used in conjunction with red runway holding position signs, or they may be positioned to help pilots determine which runway they are on, especially where runways converge. Yellow on Black</a:t>
            </a:r>
          </a:p>
        </p:txBody>
      </p:sp>
      <p:sp>
        <p:nvSpPr>
          <p:cNvPr id="23556" name="Rectangle 5"/>
          <p:cNvSpPr>
            <a:spLocks noChangeArrowheads="1"/>
          </p:cNvSpPr>
          <p:nvPr/>
        </p:nvSpPr>
        <p:spPr bwMode="auto">
          <a:xfrm>
            <a:off x="5508625" y="1341438"/>
            <a:ext cx="3095625" cy="5016500"/>
          </a:xfrm>
          <a:prstGeom prst="rect">
            <a:avLst/>
          </a:prstGeom>
          <a:noFill/>
          <a:ln w="9525">
            <a:noFill/>
            <a:miter lim="800000"/>
            <a:headEnd/>
            <a:tailEnd/>
          </a:ln>
        </p:spPr>
        <p:txBody>
          <a:bodyPr>
            <a:spAutoFit/>
          </a:bodyPr>
          <a:lstStyle/>
          <a:p>
            <a:r>
              <a:rPr lang="en-GB" sz="1600" b="1">
                <a:latin typeface="Calibri" pitchFamily="34" charset="0"/>
              </a:rPr>
              <a:t>Direction signs. These are easy to identify because they always include one or more arrows. These are especially helpful at large airports with many taxiways and are usually seen in conjunction with taxiway location signs. The signs with yellow lettering on a black background tell you which taxiway you are on. The signs with black lettering and arrows tell you that you are approaching the intersection between the taxiway you are currently on and another taxiway. The arrows indicate the direction in which you must turn in order to access the identified taxiway when you reach the upcoming intersection.  Black on Yellow.</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http://www.cfinotebook.net/graphics/aircraft-operations/AirportSigns.jpg"/>
          <p:cNvPicPr>
            <a:picLocks noChangeAspect="1" noChangeArrowheads="1"/>
          </p:cNvPicPr>
          <p:nvPr/>
        </p:nvPicPr>
        <p:blipFill>
          <a:blip r:embed="rId2"/>
          <a:srcRect/>
          <a:stretch>
            <a:fillRect/>
          </a:stretch>
        </p:blipFill>
        <p:spPr bwMode="auto">
          <a:xfrm>
            <a:off x="58738" y="620713"/>
            <a:ext cx="8966200" cy="547211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GB" smtClean="0"/>
              <a:t>Areas of the Airport</a:t>
            </a:r>
          </a:p>
        </p:txBody>
      </p:sp>
      <p:sp>
        <p:nvSpPr>
          <p:cNvPr id="25602" name="Rectangle 3"/>
          <p:cNvSpPr>
            <a:spLocks noChangeArrowheads="1"/>
          </p:cNvSpPr>
          <p:nvPr/>
        </p:nvSpPr>
        <p:spPr bwMode="auto">
          <a:xfrm>
            <a:off x="2195513" y="1412875"/>
            <a:ext cx="4572000" cy="1477963"/>
          </a:xfrm>
          <a:prstGeom prst="rect">
            <a:avLst/>
          </a:prstGeom>
          <a:noFill/>
          <a:ln w="9525">
            <a:noFill/>
            <a:miter lim="800000"/>
            <a:headEnd/>
            <a:tailEnd/>
          </a:ln>
        </p:spPr>
        <p:txBody>
          <a:bodyPr>
            <a:spAutoFit/>
          </a:bodyPr>
          <a:lstStyle/>
          <a:p>
            <a:r>
              <a:rPr lang="en-GB" b="1">
                <a:latin typeface="Calibri" pitchFamily="34" charset="0"/>
              </a:rPr>
              <a:t>A manoeuvring area or manoeuvring area is that part of an aerodrome to be used by aircraft for takeoff, landing, and taxiing, excluding aprons and areas designed for maintenance of an aircraft</a:t>
            </a:r>
          </a:p>
        </p:txBody>
      </p:sp>
      <p:sp>
        <p:nvSpPr>
          <p:cNvPr id="25603" name="Rectangle 4"/>
          <p:cNvSpPr>
            <a:spLocks noChangeArrowheads="1"/>
          </p:cNvSpPr>
          <p:nvPr/>
        </p:nvSpPr>
        <p:spPr bwMode="auto">
          <a:xfrm>
            <a:off x="2195513" y="3141663"/>
            <a:ext cx="4572000" cy="922337"/>
          </a:xfrm>
          <a:prstGeom prst="rect">
            <a:avLst/>
          </a:prstGeom>
          <a:noFill/>
          <a:ln w="9525">
            <a:noFill/>
            <a:miter lim="800000"/>
            <a:headEnd/>
            <a:tailEnd/>
          </a:ln>
        </p:spPr>
        <p:txBody>
          <a:bodyPr>
            <a:spAutoFit/>
          </a:bodyPr>
          <a:lstStyle/>
          <a:p>
            <a:r>
              <a:rPr lang="en-GB" b="1">
                <a:latin typeface="Calibri" pitchFamily="34" charset="0"/>
              </a:rPr>
              <a:t>The airport apron is the area of an airport where aircraft are parked, unloaded or loaded, refuelled, or boarded.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GB" smtClean="0"/>
              <a:t>Airport Lighting</a:t>
            </a:r>
          </a:p>
        </p:txBody>
      </p:sp>
      <p:sp>
        <p:nvSpPr>
          <p:cNvPr id="26626" name="Rectangle 4"/>
          <p:cNvSpPr>
            <a:spLocks noChangeArrowheads="1"/>
          </p:cNvSpPr>
          <p:nvPr/>
        </p:nvSpPr>
        <p:spPr bwMode="auto">
          <a:xfrm>
            <a:off x="827088" y="1773238"/>
            <a:ext cx="4572000" cy="3970337"/>
          </a:xfrm>
          <a:prstGeom prst="rect">
            <a:avLst/>
          </a:prstGeom>
          <a:noFill/>
          <a:ln w="9525">
            <a:noFill/>
            <a:miter lim="800000"/>
            <a:headEnd/>
            <a:tailEnd/>
          </a:ln>
        </p:spPr>
        <p:txBody>
          <a:bodyPr>
            <a:spAutoFit/>
          </a:bodyPr>
          <a:lstStyle/>
          <a:p>
            <a:r>
              <a:rPr lang="en-GB" b="1">
                <a:latin typeface="Calibri" pitchFamily="34" charset="0"/>
              </a:rPr>
              <a:t>The most basic component of Airport Lighting is the white runway edge lights.</a:t>
            </a:r>
          </a:p>
          <a:p>
            <a:endParaRPr lang="en-GB" b="1">
              <a:latin typeface="Calibri" pitchFamily="34" charset="0"/>
            </a:endParaRPr>
          </a:p>
          <a:p>
            <a:r>
              <a:rPr lang="en-GB" b="1">
                <a:latin typeface="Calibri" pitchFamily="34" charset="0"/>
              </a:rPr>
              <a:t>Runway end lighting. As you approach the runway from the air, these lights appear green to indicate the beginning of the runway. If you face the opposite direction on the runway, these lights appear red, to mark the end of the runway.</a:t>
            </a:r>
          </a:p>
          <a:p>
            <a:endParaRPr lang="en-GB" b="1">
              <a:latin typeface="Calibri" pitchFamily="34" charset="0"/>
            </a:endParaRPr>
          </a:p>
          <a:p>
            <a:r>
              <a:rPr lang="en-GB" b="1">
                <a:latin typeface="Calibri" pitchFamily="34" charset="0"/>
              </a:rPr>
              <a:t>Blue Edge Lights are used to border taxiways and ramp areas.</a:t>
            </a:r>
          </a:p>
          <a:p>
            <a:endParaRPr lang="en-GB" b="1">
              <a:latin typeface="Calibri" pitchFamily="34" charset="0"/>
            </a:endParaRPr>
          </a:p>
          <a:p>
            <a:r>
              <a:rPr lang="en-GB" b="1">
                <a:latin typeface="Calibri" pitchFamily="34" charset="0"/>
              </a:rPr>
              <a:t>Taxiway centreline lights are green.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http://krepelka.com/FSX/2private/pojizdeni_soubory/lesson7figure05.gif"/>
          <p:cNvPicPr>
            <a:picLocks noChangeAspect="1" noChangeArrowheads="1"/>
          </p:cNvPicPr>
          <p:nvPr/>
        </p:nvPicPr>
        <p:blipFill>
          <a:blip r:embed="rId2"/>
          <a:srcRect/>
          <a:stretch>
            <a:fillRect/>
          </a:stretch>
        </p:blipFill>
        <p:spPr bwMode="auto">
          <a:xfrm>
            <a:off x="1763713" y="908050"/>
            <a:ext cx="5472112" cy="47307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p:cNvPicPr>
          <p:nvPr/>
        </p:nvPicPr>
        <p:blipFill>
          <a:blip r:embed="rId2"/>
          <a:srcRect/>
          <a:stretch>
            <a:fillRect/>
          </a:stretch>
        </p:blipFill>
        <p:spPr bwMode="auto">
          <a:xfrm>
            <a:off x="1143000" y="1155700"/>
            <a:ext cx="6858000" cy="4546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GB" smtClean="0"/>
              <a:t>Aircraft Rights of Way.</a:t>
            </a:r>
          </a:p>
        </p:txBody>
      </p:sp>
      <p:pic>
        <p:nvPicPr>
          <p:cNvPr id="29698" name="Picture 2" descr="https://planefinder.net/about/wp-content/uploads/2012/03/VL-Rules4.jpg"/>
          <p:cNvPicPr>
            <a:picLocks noChangeAspect="1" noChangeArrowheads="1"/>
          </p:cNvPicPr>
          <p:nvPr/>
        </p:nvPicPr>
        <p:blipFill>
          <a:blip r:embed="rId2"/>
          <a:srcRect/>
          <a:stretch>
            <a:fillRect/>
          </a:stretch>
        </p:blipFill>
        <p:spPr bwMode="auto">
          <a:xfrm>
            <a:off x="611188" y="1412875"/>
            <a:ext cx="3170237" cy="2659063"/>
          </a:xfrm>
          <a:prstGeom prst="rect">
            <a:avLst/>
          </a:prstGeom>
          <a:noFill/>
          <a:ln w="9525">
            <a:noFill/>
            <a:miter lim="800000"/>
            <a:headEnd/>
            <a:tailEnd/>
          </a:ln>
        </p:spPr>
      </p:pic>
      <p:pic>
        <p:nvPicPr>
          <p:cNvPr id="29699" name="Picture 4" descr="https://planefinder.net/about/wp-content/uploads/2012/03/VL-Rules3.jpg"/>
          <p:cNvPicPr>
            <a:picLocks noChangeAspect="1" noChangeArrowheads="1"/>
          </p:cNvPicPr>
          <p:nvPr/>
        </p:nvPicPr>
        <p:blipFill>
          <a:blip r:embed="rId3"/>
          <a:srcRect/>
          <a:stretch>
            <a:fillRect/>
          </a:stretch>
        </p:blipFill>
        <p:spPr bwMode="auto">
          <a:xfrm>
            <a:off x="5795963" y="1557338"/>
            <a:ext cx="2592387" cy="3455987"/>
          </a:xfrm>
          <a:prstGeom prst="rect">
            <a:avLst/>
          </a:prstGeom>
          <a:noFill/>
          <a:ln w="9525">
            <a:noFill/>
            <a:miter lim="800000"/>
            <a:headEnd/>
            <a:tailEnd/>
          </a:ln>
        </p:spPr>
      </p:pic>
      <p:pic>
        <p:nvPicPr>
          <p:cNvPr id="29700" name="Picture 6" descr="https://planefinder.net/about/wp-content/uploads/2012/03/VL-Rules5.jpg"/>
          <p:cNvPicPr>
            <a:picLocks noChangeAspect="1" noChangeArrowheads="1"/>
          </p:cNvPicPr>
          <p:nvPr/>
        </p:nvPicPr>
        <p:blipFill>
          <a:blip r:embed="rId4"/>
          <a:srcRect/>
          <a:stretch>
            <a:fillRect/>
          </a:stretch>
        </p:blipFill>
        <p:spPr bwMode="auto">
          <a:xfrm>
            <a:off x="2700338" y="4652963"/>
            <a:ext cx="3017837" cy="189865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descr="http://www.learntofly.ca/wp-content/uploads/2011/02/aircraft-right-of-way.jpg"/>
          <p:cNvPicPr>
            <a:picLocks noChangeAspect="1" noChangeArrowheads="1"/>
          </p:cNvPicPr>
          <p:nvPr/>
        </p:nvPicPr>
        <p:blipFill>
          <a:blip r:embed="rId2"/>
          <a:srcRect/>
          <a:stretch>
            <a:fillRect/>
          </a:stretch>
        </p:blipFill>
        <p:spPr bwMode="auto">
          <a:xfrm>
            <a:off x="2414588" y="1539875"/>
            <a:ext cx="4286250" cy="34766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GB" smtClean="0"/>
              <a:t>Chicago Convention</a:t>
            </a:r>
          </a:p>
        </p:txBody>
      </p:sp>
      <p:sp>
        <p:nvSpPr>
          <p:cNvPr id="4" name="Rectangle 3"/>
          <p:cNvSpPr/>
          <p:nvPr/>
        </p:nvSpPr>
        <p:spPr>
          <a:xfrm>
            <a:off x="2195513" y="1700213"/>
            <a:ext cx="4572000" cy="1200150"/>
          </a:xfrm>
          <a:prstGeom prst="rect">
            <a:avLst/>
          </a:prstGeom>
        </p:spPr>
        <p:txBody>
          <a:bodyPr>
            <a:spAutoFit/>
          </a:bodyPr>
          <a:lstStyle/>
          <a:p>
            <a:pPr fontAlgn="auto">
              <a:spcBef>
                <a:spcPts val="0"/>
              </a:spcBef>
              <a:spcAft>
                <a:spcPts val="0"/>
              </a:spcAft>
              <a:defRPr/>
            </a:pPr>
            <a:r>
              <a:rPr lang="en-GB" b="1" dirty="0">
                <a:latin typeface="+mj-lt"/>
              </a:rPr>
              <a:t>The Convention on International Civil Aviation, also known as the Chicago Convention, established the International Civil Aviation Organization (ICAO).</a:t>
            </a:r>
            <a:endParaRPr lang="en-GB" b="1" dirty="0">
              <a:latin typeface="+mj-lt"/>
            </a:endParaRPr>
          </a:p>
        </p:txBody>
      </p:sp>
      <p:sp>
        <p:nvSpPr>
          <p:cNvPr id="14339" name="Rectangle 4"/>
          <p:cNvSpPr>
            <a:spLocks noChangeArrowheads="1"/>
          </p:cNvSpPr>
          <p:nvPr/>
        </p:nvSpPr>
        <p:spPr bwMode="auto">
          <a:xfrm>
            <a:off x="2195513" y="3213100"/>
            <a:ext cx="4572000" cy="1200150"/>
          </a:xfrm>
          <a:prstGeom prst="rect">
            <a:avLst/>
          </a:prstGeom>
          <a:noFill/>
          <a:ln w="9525">
            <a:noFill/>
            <a:miter lim="800000"/>
            <a:headEnd/>
            <a:tailEnd/>
          </a:ln>
        </p:spPr>
        <p:txBody>
          <a:bodyPr>
            <a:spAutoFit/>
          </a:bodyPr>
          <a:lstStyle/>
          <a:p>
            <a:r>
              <a:rPr lang="en-GB" b="1">
                <a:latin typeface="Calibri" pitchFamily="34" charset="0"/>
              </a:rPr>
              <a:t>The Convention establishes rules of airspace, aircraft registration and safety, and details the rights of the signatories in relation to air travel.</a:t>
            </a:r>
          </a:p>
        </p:txBody>
      </p:sp>
      <p:sp>
        <p:nvSpPr>
          <p:cNvPr id="14340" name="Rectangle 5"/>
          <p:cNvSpPr>
            <a:spLocks noChangeArrowheads="1"/>
          </p:cNvSpPr>
          <p:nvPr/>
        </p:nvSpPr>
        <p:spPr bwMode="auto">
          <a:xfrm>
            <a:off x="2195513" y="4797425"/>
            <a:ext cx="4572000" cy="922338"/>
          </a:xfrm>
          <a:prstGeom prst="rect">
            <a:avLst/>
          </a:prstGeom>
          <a:noFill/>
          <a:ln w="9525">
            <a:noFill/>
            <a:miter lim="800000"/>
            <a:headEnd/>
            <a:tailEnd/>
          </a:ln>
        </p:spPr>
        <p:txBody>
          <a:bodyPr>
            <a:spAutoFit/>
          </a:bodyPr>
          <a:lstStyle/>
          <a:p>
            <a:r>
              <a:rPr lang="en-GB" b="1">
                <a:latin typeface="Calibri" pitchFamily="34" charset="0"/>
              </a:rPr>
              <a:t>The document was signed on December 7, 1944 and has since been revised 8 times. Last in 2006.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2" descr="http://raanz.org.nz/wiki/uploads/TM/tmfig125.png"/>
          <p:cNvPicPr>
            <a:picLocks noChangeAspect="1" noChangeArrowheads="1"/>
          </p:cNvPicPr>
          <p:nvPr/>
        </p:nvPicPr>
        <p:blipFill>
          <a:blip r:embed="rId2"/>
          <a:srcRect/>
          <a:stretch>
            <a:fillRect/>
          </a:stretch>
        </p:blipFill>
        <p:spPr bwMode="auto">
          <a:xfrm>
            <a:off x="2195513" y="201613"/>
            <a:ext cx="4752975" cy="6396037"/>
          </a:xfrm>
          <a:prstGeom prst="rect">
            <a:avLst/>
          </a:prstGeom>
          <a:noFill/>
          <a:ln w="63500">
            <a:solidFill>
              <a:schemeClr val="accent1"/>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2" descr="Pilots/Frequently Asked Questions/Transition Altitude and Transition Layer/qnhsetting/1140"/>
          <p:cNvPicPr>
            <a:picLocks noChangeAspect="1" noChangeArrowheads="1"/>
          </p:cNvPicPr>
          <p:nvPr/>
        </p:nvPicPr>
        <p:blipFill>
          <a:blip r:embed="rId2"/>
          <a:srcRect/>
          <a:stretch>
            <a:fillRect/>
          </a:stretch>
        </p:blipFill>
        <p:spPr bwMode="auto">
          <a:xfrm>
            <a:off x="1979613" y="1700213"/>
            <a:ext cx="5183187" cy="32353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2"/>
          <p:cNvPicPr>
            <a:picLocks noChangeAspect="1"/>
          </p:cNvPicPr>
          <p:nvPr/>
        </p:nvPicPr>
        <p:blipFill>
          <a:blip r:embed="rId2"/>
          <a:srcRect/>
          <a:stretch>
            <a:fillRect/>
          </a:stretch>
        </p:blipFill>
        <p:spPr bwMode="auto">
          <a:xfrm>
            <a:off x="0" y="241300"/>
            <a:ext cx="9144000" cy="63722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GB" smtClean="0"/>
              <a:t>Emergency Squawks</a:t>
            </a:r>
          </a:p>
        </p:txBody>
      </p:sp>
      <p:sp>
        <p:nvSpPr>
          <p:cNvPr id="34818" name="Rectangle 3"/>
          <p:cNvSpPr>
            <a:spLocks noChangeArrowheads="1"/>
          </p:cNvSpPr>
          <p:nvPr/>
        </p:nvSpPr>
        <p:spPr bwMode="auto">
          <a:xfrm>
            <a:off x="1331913" y="1582738"/>
            <a:ext cx="6553200" cy="3692525"/>
          </a:xfrm>
          <a:prstGeom prst="rect">
            <a:avLst/>
          </a:prstGeom>
          <a:noFill/>
          <a:ln w="9525">
            <a:noFill/>
            <a:miter lim="800000"/>
            <a:headEnd/>
            <a:tailEnd/>
          </a:ln>
        </p:spPr>
        <p:txBody>
          <a:bodyPr>
            <a:spAutoFit/>
          </a:bodyPr>
          <a:lstStyle/>
          <a:p>
            <a:r>
              <a:rPr lang="en-GB" b="1">
                <a:latin typeface="Calibri" pitchFamily="34" charset="0"/>
              </a:rPr>
              <a:t>One of the biggest problems in emergencies is the pilots failure to properly communicate the emergency. Knowing the emergency transponder squawk codes can help ATC evaluate your situation and notify help sooner or aid in getting you to the nearest airport.</a:t>
            </a:r>
          </a:p>
          <a:p>
            <a:r>
              <a:rPr lang="en-GB" b="1">
                <a:latin typeface="Calibri" pitchFamily="34" charset="0"/>
              </a:rPr>
              <a:t>Below are the 3 squawk codes every pilot should commit to memory:</a:t>
            </a:r>
          </a:p>
          <a:p>
            <a:endParaRPr lang="en-GB" b="1">
              <a:latin typeface="Calibri" pitchFamily="34" charset="0"/>
            </a:endParaRPr>
          </a:p>
          <a:p>
            <a:r>
              <a:rPr lang="en-GB" b="1">
                <a:latin typeface="Calibri" pitchFamily="34" charset="0"/>
              </a:rPr>
              <a:t>7500 – Hijack</a:t>
            </a:r>
            <a:br>
              <a:rPr lang="en-GB" b="1">
                <a:latin typeface="Calibri" pitchFamily="34" charset="0"/>
              </a:rPr>
            </a:br>
            <a:r>
              <a:rPr lang="en-GB" b="1">
                <a:latin typeface="Calibri" pitchFamily="34" charset="0"/>
              </a:rPr>
              <a:t>7600 – Lost Communication (radio failure)</a:t>
            </a:r>
            <a:br>
              <a:rPr lang="en-GB" b="1">
                <a:latin typeface="Calibri" pitchFamily="34" charset="0"/>
              </a:rPr>
            </a:br>
            <a:r>
              <a:rPr lang="en-GB" b="1">
                <a:latin typeface="Calibri" pitchFamily="34" charset="0"/>
              </a:rPr>
              <a:t>7700 – Emergency</a:t>
            </a:r>
          </a:p>
          <a:p>
            <a:endParaRPr lang="en-GB" b="1">
              <a:latin typeface="Calibri" pitchFamily="34" charset="0"/>
            </a:endParaRPr>
          </a:p>
          <a:p>
            <a:r>
              <a:rPr lang="en-GB" b="1">
                <a:latin typeface="Calibri" pitchFamily="34" charset="0"/>
              </a:rPr>
              <a:t>An easy way to remember this: </a:t>
            </a:r>
          </a:p>
          <a:p>
            <a:r>
              <a:rPr lang="en-GB" b="1">
                <a:latin typeface="Calibri" pitchFamily="34" charset="0"/>
              </a:rPr>
              <a:t>75 taken alive, 76 technical glitch, 77 going to heaven.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395288" y="0"/>
            <a:ext cx="8229600" cy="1143000"/>
          </a:xfrm>
        </p:spPr>
        <p:txBody>
          <a:bodyPr/>
          <a:lstStyle/>
          <a:p>
            <a:r>
              <a:rPr lang="en-GB" smtClean="0"/>
              <a:t>Ground Search and Rescue Signals</a:t>
            </a:r>
          </a:p>
        </p:txBody>
      </p:sp>
      <p:pic>
        <p:nvPicPr>
          <p:cNvPr id="35842" name="Picture 2" descr="http://www.astm.org/HTTP/IMAGES/36980.gif"/>
          <p:cNvPicPr>
            <a:picLocks noChangeAspect="1" noChangeArrowheads="1"/>
          </p:cNvPicPr>
          <p:nvPr/>
        </p:nvPicPr>
        <p:blipFill>
          <a:blip r:embed="rId2"/>
          <a:srcRect/>
          <a:stretch>
            <a:fillRect/>
          </a:stretch>
        </p:blipFill>
        <p:spPr bwMode="auto">
          <a:xfrm>
            <a:off x="2339975" y="981075"/>
            <a:ext cx="4319588" cy="5684838"/>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http://learntoflyblog.com/wp-content/uploads/2015/05/PHAK_13-17.png"/>
          <p:cNvPicPr>
            <a:picLocks noChangeAspect="1" noChangeArrowheads="1"/>
          </p:cNvPicPr>
          <p:nvPr/>
        </p:nvPicPr>
        <p:blipFill>
          <a:blip r:embed="rId2"/>
          <a:srcRect/>
          <a:stretch>
            <a:fillRect/>
          </a:stretch>
        </p:blipFill>
        <p:spPr bwMode="auto">
          <a:xfrm>
            <a:off x="-25400" y="1700213"/>
            <a:ext cx="9169400" cy="3335337"/>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p:cNvPicPr>
          <p:nvPr/>
        </p:nvPicPr>
        <p:blipFill>
          <a:blip r:embed="rId2"/>
          <a:srcRect/>
          <a:stretch>
            <a:fillRect/>
          </a:stretch>
        </p:blipFill>
        <p:spPr bwMode="auto">
          <a:xfrm>
            <a:off x="1409700" y="381000"/>
            <a:ext cx="6311900" cy="60960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Air Accidents Investigation Branch"/>
          <p:cNvPicPr>
            <a:picLocks noChangeAspect="1" noChangeArrowheads="1"/>
          </p:cNvPicPr>
          <p:nvPr/>
        </p:nvPicPr>
        <p:blipFill>
          <a:blip r:embed="rId2"/>
          <a:srcRect/>
          <a:stretch>
            <a:fillRect/>
          </a:stretch>
        </p:blipFill>
        <p:spPr bwMode="auto">
          <a:xfrm>
            <a:off x="2987675" y="0"/>
            <a:ext cx="2857500" cy="1524000"/>
          </a:xfrm>
          <a:prstGeom prst="rect">
            <a:avLst/>
          </a:prstGeom>
          <a:noFill/>
          <a:ln w="9525">
            <a:noFill/>
            <a:miter lim="800000"/>
            <a:headEnd/>
            <a:tailEnd/>
          </a:ln>
        </p:spPr>
      </p:pic>
      <p:sp>
        <p:nvSpPr>
          <p:cNvPr id="38914" name="Rectangle 4"/>
          <p:cNvSpPr>
            <a:spLocks noChangeArrowheads="1"/>
          </p:cNvSpPr>
          <p:nvPr/>
        </p:nvSpPr>
        <p:spPr bwMode="auto">
          <a:xfrm>
            <a:off x="1547813" y="1989138"/>
            <a:ext cx="6048375" cy="3170237"/>
          </a:xfrm>
          <a:prstGeom prst="rect">
            <a:avLst/>
          </a:prstGeom>
          <a:noFill/>
          <a:ln w="9525">
            <a:noFill/>
            <a:miter lim="800000"/>
            <a:headEnd/>
            <a:tailEnd/>
          </a:ln>
        </p:spPr>
        <p:txBody>
          <a:bodyPr>
            <a:spAutoFit/>
          </a:bodyPr>
          <a:lstStyle/>
          <a:p>
            <a:r>
              <a:rPr lang="en-GB" sz="2000">
                <a:latin typeface="Calibri" pitchFamily="34" charset="0"/>
              </a:rPr>
              <a:t>“Accident” means an occurrence associated with the operation of an aircraft which, in the case of a manned aircraft, takes place between the time any person boards the aircraft with the intention of flight and such time as all such persons have disembarked, or in the case of an unmanned aircraft, takes place between the time the aircraft is ready to move with the purpose of flight until such time it comes to rest at the end of the flight and the primary propulsion system is shut down, in which:</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3"/>
          <p:cNvSpPr>
            <a:spLocks noChangeArrowheads="1"/>
          </p:cNvSpPr>
          <p:nvPr/>
        </p:nvSpPr>
        <p:spPr bwMode="auto">
          <a:xfrm>
            <a:off x="250825" y="333375"/>
            <a:ext cx="8605838" cy="6246813"/>
          </a:xfrm>
          <a:prstGeom prst="rect">
            <a:avLst/>
          </a:prstGeom>
          <a:noFill/>
          <a:ln w="9525">
            <a:noFill/>
            <a:miter lim="800000"/>
            <a:headEnd/>
            <a:tailEnd/>
          </a:ln>
        </p:spPr>
        <p:txBody>
          <a:bodyPr>
            <a:spAutoFit/>
          </a:bodyPr>
          <a:lstStyle/>
          <a:p>
            <a:r>
              <a:rPr lang="en-GB" sz="2000">
                <a:latin typeface="Calibri" pitchFamily="34" charset="0"/>
              </a:rPr>
              <a:t>a person is fatally or seriously injured as a result of: </a:t>
            </a:r>
          </a:p>
          <a:p>
            <a:pPr lvl="1"/>
            <a:r>
              <a:rPr lang="en-GB" sz="2000">
                <a:latin typeface="Calibri" pitchFamily="34" charset="0"/>
              </a:rPr>
              <a:t>being in the aircraft</a:t>
            </a:r>
          </a:p>
          <a:p>
            <a:pPr lvl="1"/>
            <a:r>
              <a:rPr lang="en-GB" sz="2000">
                <a:latin typeface="Calibri" pitchFamily="34" charset="0"/>
              </a:rPr>
              <a:t>direct contact with any part of the aircraft, including parts which have become detached from the aircraft</a:t>
            </a:r>
          </a:p>
          <a:p>
            <a:pPr lvl="1"/>
            <a:r>
              <a:rPr lang="en-GB" sz="2000">
                <a:latin typeface="Calibri" pitchFamily="34" charset="0"/>
              </a:rPr>
              <a:t>direct exposure to jet blast, except when the injuries are from natural causes, self-inflicted or inflicted by other persons, or when the injuries are to stowaways hiding outside the areas normally available to the passengers and crew</a:t>
            </a:r>
          </a:p>
          <a:p>
            <a:endParaRPr lang="en-GB" sz="2000">
              <a:latin typeface="Calibri" pitchFamily="34" charset="0"/>
            </a:endParaRPr>
          </a:p>
          <a:p>
            <a:r>
              <a:rPr lang="en-GB" sz="2000">
                <a:latin typeface="Calibri" pitchFamily="34" charset="0"/>
              </a:rPr>
              <a:t>the aircraft sustains damage or structural failure which adversely affects the structural strength, performance or flight characteristics of the aircraft, and would normally require major repair or replacement of the affected component, except for engine failure or damage, when the damage is limited to a single engine, (including its cowlings or accessories), to propellers, wing tips, antennas, probes, vanes, tires, brakes, wheels, fairings, panels, landing gear doors, windscreens, the aircraft skin (such as small dents or puncture holes) or minor damages to main rotor blades, tail rotor blades, landing gear, and those resulting from hail or bird strike.</a:t>
            </a:r>
          </a:p>
          <a:p>
            <a:endParaRPr lang="en-GB" sz="2000">
              <a:latin typeface="Calibri" pitchFamily="34" charset="0"/>
            </a:endParaRPr>
          </a:p>
          <a:p>
            <a:r>
              <a:rPr lang="en-GB" sz="2000">
                <a:latin typeface="Calibri" pitchFamily="34" charset="0"/>
              </a:rPr>
              <a:t>the aircraft is missing or is completely inaccessible.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Air Accidents Investigation Branch"/>
          <p:cNvPicPr>
            <a:picLocks noChangeAspect="1" noChangeArrowheads="1"/>
          </p:cNvPicPr>
          <p:nvPr/>
        </p:nvPicPr>
        <p:blipFill>
          <a:blip r:embed="rId2"/>
          <a:srcRect/>
          <a:stretch>
            <a:fillRect/>
          </a:stretch>
        </p:blipFill>
        <p:spPr bwMode="auto">
          <a:xfrm>
            <a:off x="2987675" y="0"/>
            <a:ext cx="2857500" cy="1524000"/>
          </a:xfrm>
          <a:prstGeom prst="rect">
            <a:avLst/>
          </a:prstGeom>
          <a:noFill/>
          <a:ln w="9525">
            <a:noFill/>
            <a:miter lim="800000"/>
            <a:headEnd/>
            <a:tailEnd/>
          </a:ln>
        </p:spPr>
      </p:pic>
      <p:sp>
        <p:nvSpPr>
          <p:cNvPr id="40962" name="Rectangle 4"/>
          <p:cNvSpPr>
            <a:spLocks noChangeArrowheads="1"/>
          </p:cNvSpPr>
          <p:nvPr/>
        </p:nvSpPr>
        <p:spPr bwMode="auto">
          <a:xfrm>
            <a:off x="2339975" y="1341438"/>
            <a:ext cx="4572000" cy="5324475"/>
          </a:xfrm>
          <a:prstGeom prst="rect">
            <a:avLst/>
          </a:prstGeom>
          <a:noFill/>
          <a:ln w="9525">
            <a:noFill/>
            <a:miter lim="800000"/>
            <a:headEnd/>
            <a:tailEnd/>
          </a:ln>
        </p:spPr>
        <p:txBody>
          <a:bodyPr>
            <a:spAutoFit/>
          </a:bodyPr>
          <a:lstStyle/>
          <a:p>
            <a:r>
              <a:rPr lang="en-GB" sz="2000" b="1">
                <a:latin typeface="Calibri" pitchFamily="34" charset="0"/>
              </a:rPr>
              <a:t>Definition of serious injury</a:t>
            </a:r>
          </a:p>
          <a:p>
            <a:r>
              <a:rPr lang="en-GB" sz="2000">
                <a:latin typeface="Calibri" pitchFamily="34" charset="0"/>
              </a:rPr>
              <a:t>“Serious injury” means an injury which is sustained by a person in an accident and which involves one of the following:</a:t>
            </a:r>
          </a:p>
          <a:p>
            <a:r>
              <a:rPr lang="en-GB" sz="2000">
                <a:latin typeface="Calibri" pitchFamily="34" charset="0"/>
              </a:rPr>
              <a:t>hospitalisation for more than 48 hours, commencing within 7 days from the date the injury was received; </a:t>
            </a:r>
          </a:p>
          <a:p>
            <a:r>
              <a:rPr lang="en-GB" sz="2000">
                <a:latin typeface="Calibri" pitchFamily="34" charset="0"/>
              </a:rPr>
              <a:t>a fracture of any bone (except simple fractures of fingers, toes, or nose); </a:t>
            </a:r>
          </a:p>
          <a:p>
            <a:r>
              <a:rPr lang="en-GB" sz="2000">
                <a:latin typeface="Calibri" pitchFamily="34" charset="0"/>
              </a:rPr>
              <a:t>lacerations which cause haemorrhage, nerve, muscle or tendon damage; </a:t>
            </a:r>
          </a:p>
          <a:p>
            <a:r>
              <a:rPr lang="en-GB" sz="2000">
                <a:latin typeface="Calibri" pitchFamily="34" charset="0"/>
              </a:rPr>
              <a:t>injury to any internal organ;</a:t>
            </a:r>
          </a:p>
          <a:p>
            <a:r>
              <a:rPr lang="en-GB" sz="2000">
                <a:latin typeface="Calibri" pitchFamily="34" charset="0"/>
              </a:rPr>
              <a:t>second or third degree burns, or any burns affecting more than 5% of the body surface;</a:t>
            </a:r>
          </a:p>
          <a:p>
            <a:r>
              <a:rPr lang="en-GB" sz="2000">
                <a:latin typeface="Calibri" pitchFamily="34" charset="0"/>
              </a:rPr>
              <a:t>verified exposure to infectious substances or harmful radiation.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GB" dirty="0" smtClean="0"/>
              <a:t>Some of the Main Articles of the Convention...</a:t>
            </a:r>
            <a:endParaRPr lang="en-GB" dirty="0"/>
          </a:p>
        </p:txBody>
      </p:sp>
      <p:sp>
        <p:nvSpPr>
          <p:cNvPr id="15362" name="Rectangle 3"/>
          <p:cNvSpPr>
            <a:spLocks noChangeArrowheads="1"/>
          </p:cNvSpPr>
          <p:nvPr/>
        </p:nvSpPr>
        <p:spPr bwMode="auto">
          <a:xfrm>
            <a:off x="1116013" y="1844675"/>
            <a:ext cx="4572000" cy="923925"/>
          </a:xfrm>
          <a:prstGeom prst="rect">
            <a:avLst/>
          </a:prstGeom>
          <a:noFill/>
          <a:ln w="9525">
            <a:noFill/>
            <a:miter lim="800000"/>
            <a:headEnd/>
            <a:tailEnd/>
          </a:ln>
        </p:spPr>
        <p:txBody>
          <a:bodyPr>
            <a:spAutoFit/>
          </a:bodyPr>
          <a:lstStyle/>
          <a:p>
            <a:r>
              <a:rPr lang="en-GB" i="1">
                <a:latin typeface="Calibri" pitchFamily="34" charset="0"/>
              </a:rPr>
              <a:t>Article 1</a:t>
            </a:r>
            <a:r>
              <a:rPr lang="en-GB">
                <a:latin typeface="Calibri" pitchFamily="34" charset="0"/>
              </a:rPr>
              <a:t>: Every state has complete and exclusive sovereignty over airspace above its territory.</a:t>
            </a:r>
          </a:p>
        </p:txBody>
      </p:sp>
      <p:sp>
        <p:nvSpPr>
          <p:cNvPr id="15363" name="Rectangle 4"/>
          <p:cNvSpPr>
            <a:spLocks noChangeArrowheads="1"/>
          </p:cNvSpPr>
          <p:nvPr/>
        </p:nvSpPr>
        <p:spPr bwMode="auto">
          <a:xfrm>
            <a:off x="1042988" y="2924175"/>
            <a:ext cx="4572000" cy="923925"/>
          </a:xfrm>
          <a:prstGeom prst="rect">
            <a:avLst/>
          </a:prstGeom>
          <a:noFill/>
          <a:ln w="9525">
            <a:noFill/>
            <a:miter lim="800000"/>
            <a:headEnd/>
            <a:tailEnd/>
          </a:ln>
        </p:spPr>
        <p:txBody>
          <a:bodyPr>
            <a:spAutoFit/>
          </a:bodyPr>
          <a:lstStyle/>
          <a:p>
            <a:r>
              <a:rPr lang="en-GB" i="1">
                <a:latin typeface="Calibri" pitchFamily="34" charset="0"/>
              </a:rPr>
              <a:t>Article 3</a:t>
            </a:r>
            <a:r>
              <a:rPr lang="en-GB">
                <a:latin typeface="Calibri" pitchFamily="34" charset="0"/>
              </a:rPr>
              <a:t>: Every State must refrain from resorting to the use of weapons against civil aircraft in flight.</a:t>
            </a:r>
          </a:p>
        </p:txBody>
      </p:sp>
      <p:sp>
        <p:nvSpPr>
          <p:cNvPr id="15364" name="Rectangle 5"/>
          <p:cNvSpPr>
            <a:spLocks noChangeArrowheads="1"/>
          </p:cNvSpPr>
          <p:nvPr/>
        </p:nvSpPr>
        <p:spPr bwMode="auto">
          <a:xfrm>
            <a:off x="1042988" y="4149725"/>
            <a:ext cx="4572000" cy="1754188"/>
          </a:xfrm>
          <a:prstGeom prst="rect">
            <a:avLst/>
          </a:prstGeom>
          <a:noFill/>
          <a:ln w="9525">
            <a:noFill/>
            <a:miter lim="800000"/>
            <a:headEnd/>
            <a:tailEnd/>
          </a:ln>
        </p:spPr>
        <p:txBody>
          <a:bodyPr>
            <a:spAutoFit/>
          </a:bodyPr>
          <a:lstStyle/>
          <a:p>
            <a:r>
              <a:rPr lang="en-GB" i="1">
                <a:latin typeface="Calibri" pitchFamily="34" charset="0"/>
              </a:rPr>
              <a:t>Article 5</a:t>
            </a:r>
            <a:r>
              <a:rPr lang="en-GB">
                <a:latin typeface="Calibri" pitchFamily="34" charset="0"/>
              </a:rPr>
              <a:t>: The aircraft of states, other than scheduled international air services, have the right to make flights across state's territories and to make stops without obtaining prior permission. However, the state may require the aircraft to make a landing.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Air Accidents Investigation Branch"/>
          <p:cNvPicPr>
            <a:picLocks noChangeAspect="1" noChangeArrowheads="1"/>
          </p:cNvPicPr>
          <p:nvPr/>
        </p:nvPicPr>
        <p:blipFill>
          <a:blip r:embed="rId2"/>
          <a:srcRect/>
          <a:stretch>
            <a:fillRect/>
          </a:stretch>
        </p:blipFill>
        <p:spPr bwMode="auto">
          <a:xfrm>
            <a:off x="2916238" y="260350"/>
            <a:ext cx="2857500" cy="1524000"/>
          </a:xfrm>
          <a:prstGeom prst="rect">
            <a:avLst/>
          </a:prstGeom>
          <a:noFill/>
          <a:ln w="9525">
            <a:noFill/>
            <a:miter lim="800000"/>
            <a:headEnd/>
            <a:tailEnd/>
          </a:ln>
        </p:spPr>
      </p:pic>
      <p:sp>
        <p:nvSpPr>
          <p:cNvPr id="41986" name="Rectangle 4"/>
          <p:cNvSpPr>
            <a:spLocks noChangeArrowheads="1"/>
          </p:cNvSpPr>
          <p:nvPr/>
        </p:nvSpPr>
        <p:spPr bwMode="auto">
          <a:xfrm>
            <a:off x="900113" y="1916113"/>
            <a:ext cx="7596187" cy="3786187"/>
          </a:xfrm>
          <a:prstGeom prst="rect">
            <a:avLst/>
          </a:prstGeom>
          <a:noFill/>
          <a:ln w="9525">
            <a:noFill/>
            <a:miter lim="800000"/>
            <a:headEnd/>
            <a:tailEnd/>
          </a:ln>
        </p:spPr>
        <p:txBody>
          <a:bodyPr>
            <a:spAutoFit/>
          </a:bodyPr>
          <a:lstStyle/>
          <a:p>
            <a:r>
              <a:rPr lang="en-GB" sz="2000">
                <a:latin typeface="Calibri" pitchFamily="34" charset="0"/>
              </a:rPr>
              <a:t>“Serious Incident” means an incident involving circumstances indicating that there was a high probability of an accident and is associated with the operation of an aircraft, which in the case of a manned aircraft, takes place between the time any person boards the aircraft with the intention of flight until such time as all such persons have disembarked, or in the case of an unmanned aircraft, takes place between the time the aircraft is ready to move with the purpose of flight until such time it comes to rest at the end of the flight and the primary propulsion system is shut down.</a:t>
            </a:r>
          </a:p>
          <a:p>
            <a:r>
              <a:rPr lang="en-GB" sz="2000">
                <a:latin typeface="Calibri" pitchFamily="34" charset="0"/>
              </a:rPr>
              <a:t>The incidents listed below are typical examples of serious incidents. The list is not exhaustive and only serves as a guide to the definition of ‘serious incident’.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3"/>
          <p:cNvSpPr>
            <a:spLocks noChangeArrowheads="1"/>
          </p:cNvSpPr>
          <p:nvPr/>
        </p:nvSpPr>
        <p:spPr bwMode="auto">
          <a:xfrm>
            <a:off x="0" y="188913"/>
            <a:ext cx="9144000" cy="6370637"/>
          </a:xfrm>
          <a:prstGeom prst="rect">
            <a:avLst/>
          </a:prstGeom>
          <a:noFill/>
          <a:ln w="9525">
            <a:noFill/>
            <a:miter lim="800000"/>
            <a:headEnd/>
            <a:tailEnd/>
          </a:ln>
        </p:spPr>
        <p:txBody>
          <a:bodyPr>
            <a:spAutoFit/>
          </a:bodyPr>
          <a:lstStyle/>
          <a:p>
            <a:r>
              <a:rPr lang="en-GB" sz="1700">
                <a:latin typeface="Calibri" pitchFamily="34" charset="0"/>
              </a:rPr>
              <a:t>A near collision requiring an avoidance manoeuvre or when an avoiding manoeuvre would have been appropriate to avoid a collision or an unsafe situation.</a:t>
            </a:r>
          </a:p>
          <a:p>
            <a:r>
              <a:rPr lang="en-GB" sz="1700">
                <a:latin typeface="Calibri" pitchFamily="34" charset="0"/>
              </a:rPr>
              <a:t>Controlled flight into terrain (CFIT) only marginally avoided.</a:t>
            </a:r>
          </a:p>
          <a:p>
            <a:r>
              <a:rPr lang="en-GB" sz="1700">
                <a:latin typeface="Calibri" pitchFamily="34" charset="0"/>
              </a:rPr>
              <a:t>An aborted takeoff or a takeoff using a closed or engaged runway, a taxiway or unassigned runway.</a:t>
            </a:r>
          </a:p>
          <a:p>
            <a:r>
              <a:rPr lang="en-GB" sz="1700">
                <a:latin typeface="Calibri" pitchFamily="34" charset="0"/>
              </a:rPr>
              <a:t>A landing or attempted landing on a closed or engaged runway, a taxiway or unassigned runway.</a:t>
            </a:r>
          </a:p>
          <a:p>
            <a:r>
              <a:rPr lang="en-GB" sz="1700">
                <a:latin typeface="Calibri" pitchFamily="34" charset="0"/>
              </a:rPr>
              <a:t>Gross failure to achieve predicted performance during takeoff or initial climb.</a:t>
            </a:r>
          </a:p>
          <a:p>
            <a:r>
              <a:rPr lang="en-GB" sz="1700">
                <a:latin typeface="Calibri" pitchFamily="34" charset="0"/>
              </a:rPr>
              <a:t>All fires and/or smoke in the cockpit, in the passenger compartment, in cargo compartments or engine fires, even though such fires were extinguished with extinguishing agents.</a:t>
            </a:r>
          </a:p>
          <a:p>
            <a:r>
              <a:rPr lang="en-GB" sz="1700">
                <a:latin typeface="Calibri" pitchFamily="34" charset="0"/>
              </a:rPr>
              <a:t>Any events which require the emergency use of oxygen by the flight crew.</a:t>
            </a:r>
          </a:p>
          <a:p>
            <a:r>
              <a:rPr lang="en-GB" sz="1700">
                <a:latin typeface="Calibri" pitchFamily="34" charset="0"/>
              </a:rPr>
              <a:t>Aircraft structural failure or engine disintegration, including uncontained turbine engine failure, which is not classified as an accident.</a:t>
            </a:r>
          </a:p>
          <a:p>
            <a:r>
              <a:rPr lang="en-GB" sz="1700">
                <a:latin typeface="Calibri" pitchFamily="34" charset="0"/>
              </a:rPr>
              <a:t>Multiple malfunctions of one or more aircraft systems that seriously affect the operation of the aircraft.</a:t>
            </a:r>
          </a:p>
          <a:p>
            <a:r>
              <a:rPr lang="en-GB" sz="1700">
                <a:latin typeface="Calibri" pitchFamily="34" charset="0"/>
              </a:rPr>
              <a:t>Any case of flight crew incapacitation in flight.</a:t>
            </a:r>
          </a:p>
          <a:p>
            <a:r>
              <a:rPr lang="en-GB" sz="1700">
                <a:latin typeface="Calibri" pitchFamily="34" charset="0"/>
              </a:rPr>
              <a:t>Any fuel state which would require the declaration of an emergency by the pilot.</a:t>
            </a:r>
          </a:p>
          <a:p>
            <a:r>
              <a:rPr lang="en-GB" sz="1700">
                <a:latin typeface="Calibri" pitchFamily="34" charset="0"/>
              </a:rPr>
              <a:t>Runway incursions classified with severity A. The ‘Manual on the Prevention of Runway Incursions’ (Doc 9870) contains information on the severity classifications.</a:t>
            </a:r>
          </a:p>
          <a:p>
            <a:r>
              <a:rPr lang="en-GB" sz="1700">
                <a:latin typeface="Calibri" pitchFamily="34" charset="0"/>
              </a:rPr>
              <a:t>Takeoff or landing incidents, such as undershooting, overrunning or running off the side of runways.</a:t>
            </a:r>
          </a:p>
          <a:p>
            <a:r>
              <a:rPr lang="en-GB" sz="1700">
                <a:latin typeface="Calibri" pitchFamily="34" charset="0"/>
              </a:rPr>
              <a:t>System failures, weather phenomena, operation outside the approved flight envelope or other occurrences which caused or could have caused difficulties controlling the aircraft.</a:t>
            </a:r>
          </a:p>
          <a:p>
            <a:r>
              <a:rPr lang="en-GB" sz="1700">
                <a:latin typeface="Calibri" pitchFamily="34" charset="0"/>
              </a:rPr>
              <a:t>Failure of more than one system in a redundancy system which is mandatory for flight guidance and navigation.</a:t>
            </a:r>
          </a:p>
          <a:p>
            <a:r>
              <a:rPr lang="en-GB" sz="1700">
                <a:latin typeface="Calibri" pitchFamily="34" charset="0"/>
              </a:rPr>
              <a:t>The unintentional or, as an emergency measure, the intentional release of a slung load or any other load carried external to the aircraft.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GB" smtClean="0"/>
              <a:t>Night Flying</a:t>
            </a:r>
          </a:p>
        </p:txBody>
      </p:sp>
      <p:sp>
        <p:nvSpPr>
          <p:cNvPr id="44034" name="Content Placeholder 2"/>
          <p:cNvSpPr>
            <a:spLocks noGrp="1"/>
          </p:cNvSpPr>
          <p:nvPr>
            <p:ph idx="1"/>
          </p:nvPr>
        </p:nvSpPr>
        <p:spPr>
          <a:xfrm>
            <a:off x="457200" y="1600200"/>
            <a:ext cx="8229600" cy="1612900"/>
          </a:xfrm>
        </p:spPr>
        <p:txBody>
          <a:bodyPr/>
          <a:lstStyle/>
          <a:p>
            <a:r>
              <a:rPr lang="en-GB" sz="2400" smtClean="0"/>
              <a:t>Official Night is the period between - 30 Minutes after Sunset until 30 Minutes before Sunrise.</a:t>
            </a:r>
          </a:p>
        </p:txBody>
      </p:sp>
      <p:pic>
        <p:nvPicPr>
          <p:cNvPr id="44035" name="Picture 2" descr="http://i171.photobucket.com/albums/u312/aviatorsneah/navlightdesc.jpg">
            <a:hlinkClick r:id="rId2"/>
          </p:cNvPr>
          <p:cNvPicPr>
            <a:picLocks noChangeAspect="1" noChangeArrowheads="1"/>
          </p:cNvPicPr>
          <p:nvPr/>
        </p:nvPicPr>
        <p:blipFill>
          <a:blip r:embed="rId3"/>
          <a:srcRect/>
          <a:stretch>
            <a:fillRect/>
          </a:stretch>
        </p:blipFill>
        <p:spPr bwMode="auto">
          <a:xfrm>
            <a:off x="1403350" y="2492375"/>
            <a:ext cx="6264275" cy="4170363"/>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Box 5"/>
          <p:cNvSpPr txBox="1">
            <a:spLocks noChangeArrowheads="1"/>
          </p:cNvSpPr>
          <p:nvPr/>
        </p:nvSpPr>
        <p:spPr bwMode="auto">
          <a:xfrm>
            <a:off x="1331913" y="2133600"/>
            <a:ext cx="5338762" cy="2065338"/>
          </a:xfrm>
          <a:prstGeom prst="rect">
            <a:avLst/>
          </a:prstGeom>
          <a:noFill/>
          <a:ln w="9525">
            <a:noFill/>
            <a:miter lim="800000"/>
            <a:headEnd/>
            <a:tailEnd/>
          </a:ln>
        </p:spPr>
        <p:txBody>
          <a:bodyPr>
            <a:spAutoFit/>
          </a:bodyPr>
          <a:lstStyle/>
          <a:p>
            <a:r>
              <a:rPr lang="en-GB">
                <a:latin typeface="Calibri" pitchFamily="34" charset="0"/>
              </a:rPr>
              <a:t>For Medical Certificate Validity Period – see back of Medical Certificate.</a:t>
            </a:r>
          </a:p>
          <a:p>
            <a:endParaRPr lang="en-GB">
              <a:latin typeface="Calibri" pitchFamily="34" charset="0"/>
            </a:endParaRPr>
          </a:p>
          <a:p>
            <a:endParaRPr lang="en-GB">
              <a:latin typeface="Calibri" pitchFamily="34" charset="0"/>
            </a:endParaRPr>
          </a:p>
          <a:p>
            <a:r>
              <a:rPr lang="en-GB">
                <a:latin typeface="Calibri" pitchFamily="34" charset="0"/>
              </a:rPr>
              <a:t>Should you become aware of a decrease in your Medical Fitness you should seek the advice of the Authority or a Medical Examiner.</a:t>
            </a:r>
          </a:p>
        </p:txBody>
      </p:sp>
      <p:sp>
        <p:nvSpPr>
          <p:cNvPr id="45058" name="TextBox 6"/>
          <p:cNvSpPr txBox="1">
            <a:spLocks noChangeArrowheads="1"/>
          </p:cNvSpPr>
          <p:nvPr/>
        </p:nvSpPr>
        <p:spPr bwMode="auto">
          <a:xfrm>
            <a:off x="1331913" y="549275"/>
            <a:ext cx="5184775" cy="1014413"/>
          </a:xfrm>
          <a:prstGeom prst="rect">
            <a:avLst/>
          </a:prstGeom>
          <a:noFill/>
          <a:ln w="9525">
            <a:noFill/>
            <a:miter lim="800000"/>
            <a:headEnd/>
            <a:tailEnd/>
          </a:ln>
        </p:spPr>
        <p:txBody>
          <a:bodyPr>
            <a:spAutoFit/>
          </a:bodyPr>
          <a:lstStyle/>
          <a:p>
            <a:r>
              <a:rPr lang="en-GB" sz="6000">
                <a:latin typeface="Calibri" pitchFamily="34" charset="0"/>
              </a:rPr>
              <a:t>Medical</a:t>
            </a:r>
          </a:p>
        </p:txBody>
      </p:sp>
      <p:sp>
        <p:nvSpPr>
          <p:cNvPr id="45059" name="Rectangle 1"/>
          <p:cNvSpPr txBox="1">
            <a:spLocks noChangeArrowheads="1"/>
          </p:cNvSpPr>
          <p:nvPr/>
        </p:nvSpPr>
        <p:spPr bwMode="auto">
          <a:xfrm>
            <a:off x="1331913" y="4656138"/>
            <a:ext cx="4572000" cy="646112"/>
          </a:xfrm>
          <a:prstGeom prst="rect">
            <a:avLst/>
          </a:prstGeom>
          <a:noFill/>
          <a:ln w="9525">
            <a:noFill/>
            <a:miter lim="800000"/>
            <a:headEnd/>
            <a:tailEnd/>
          </a:ln>
        </p:spPr>
        <p:txBody>
          <a:bodyPr>
            <a:spAutoFit/>
          </a:bodyPr>
          <a:lstStyle/>
          <a:p>
            <a:r>
              <a:rPr lang="en-GB">
                <a:latin typeface="Calibri" pitchFamily="34" charset="0"/>
              </a:rPr>
              <a:t>https://www.caa.co.uk/WorkArea/DownloadAsset.aspx?id=4294973639</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5"/>
          <p:cNvSpPr txBox="1">
            <a:spLocks noChangeArrowheads="1"/>
          </p:cNvSpPr>
          <p:nvPr/>
        </p:nvSpPr>
        <p:spPr bwMode="auto">
          <a:xfrm>
            <a:off x="323850" y="188913"/>
            <a:ext cx="3240088" cy="9786937"/>
          </a:xfrm>
          <a:prstGeom prst="rect">
            <a:avLst/>
          </a:prstGeom>
          <a:noFill/>
          <a:ln w="9525">
            <a:noFill/>
            <a:miter lim="800000"/>
            <a:headEnd/>
            <a:tailEnd/>
          </a:ln>
        </p:spPr>
        <p:txBody>
          <a:bodyPr>
            <a:spAutoFit/>
          </a:bodyPr>
          <a:lstStyle/>
          <a:p>
            <a:r>
              <a:rPr lang="en-GB">
                <a:latin typeface="Calibri" pitchFamily="34" charset="0"/>
              </a:rPr>
              <a:t/>
            </a:r>
            <a:br>
              <a:rPr lang="en-GB">
                <a:latin typeface="Calibri" pitchFamily="34" charset="0"/>
              </a:rPr>
            </a:br>
            <a:r>
              <a:rPr lang="en-GB">
                <a:solidFill>
                  <a:schemeClr val="tx2"/>
                </a:solidFill>
                <a:latin typeface="Calibri" pitchFamily="34" charset="0"/>
              </a:rPr>
              <a:t>UK Aeronautical Information Publication (AIP) </a:t>
            </a:r>
          </a:p>
          <a:p>
            <a:r>
              <a:rPr lang="en-GB">
                <a:solidFill>
                  <a:schemeClr val="tx2"/>
                </a:solidFill>
                <a:latin typeface="Calibri" pitchFamily="34" charset="0"/>
              </a:rPr>
              <a:t>Static information, updated every 28 days, containing information of lasting (permanent) character essential to air navigation.</a:t>
            </a:r>
          </a:p>
          <a:p>
            <a:endParaRPr lang="en-GB">
              <a:solidFill>
                <a:schemeClr val="tx2"/>
              </a:solidFill>
              <a:latin typeface="Calibri" pitchFamily="34" charset="0"/>
            </a:endParaRPr>
          </a:p>
          <a:p>
            <a:r>
              <a:rPr lang="en-GB">
                <a:solidFill>
                  <a:schemeClr val="tx2"/>
                </a:solidFill>
                <a:latin typeface="Calibri" pitchFamily="34" charset="0"/>
              </a:rPr>
              <a:t>UK AIP Supplements (SUPs) Temporary changes to the AIP, usually of long duration, containing comprehensive text and/or graphics. </a:t>
            </a:r>
          </a:p>
          <a:p>
            <a:endParaRPr lang="en-GB">
              <a:solidFill>
                <a:schemeClr val="tx2"/>
              </a:solidFill>
              <a:latin typeface="Calibri" pitchFamily="34" charset="0"/>
            </a:endParaRPr>
          </a:p>
          <a:p>
            <a:r>
              <a:rPr lang="en-GB">
                <a:solidFill>
                  <a:schemeClr val="tx2"/>
                </a:solidFill>
                <a:latin typeface="Calibri" pitchFamily="34" charset="0"/>
              </a:rPr>
              <a:t>Aeronautical Information Circulars (AICs) Notices relating to safety, navigation, technical, administrative or legal matters.</a:t>
            </a:r>
          </a:p>
          <a:p>
            <a:endParaRPr lang="en-GB">
              <a:solidFill>
                <a:schemeClr val="tx2"/>
              </a:solidFill>
              <a:latin typeface="Calibri" pitchFamily="34" charset="0"/>
            </a:endParaRPr>
          </a:p>
          <a:p>
            <a:endParaRPr lang="en-GB">
              <a:solidFill>
                <a:schemeClr val="tx2"/>
              </a:solidFill>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a:p>
            <a:endParaRPr lang="en-GB">
              <a:latin typeface="Calibri" pitchFamily="34" charset="0"/>
            </a:endParaRPr>
          </a:p>
        </p:txBody>
      </p:sp>
      <p:sp>
        <p:nvSpPr>
          <p:cNvPr id="46082" name="TextBox 7"/>
          <p:cNvSpPr txBox="1">
            <a:spLocks noChangeArrowheads="1"/>
          </p:cNvSpPr>
          <p:nvPr/>
        </p:nvSpPr>
        <p:spPr bwMode="auto">
          <a:xfrm>
            <a:off x="4356100" y="404813"/>
            <a:ext cx="4427538" cy="7724775"/>
          </a:xfrm>
          <a:prstGeom prst="rect">
            <a:avLst/>
          </a:prstGeom>
          <a:noFill/>
          <a:ln w="9525">
            <a:noFill/>
            <a:miter lim="800000"/>
            <a:headEnd/>
            <a:tailEnd/>
          </a:ln>
        </p:spPr>
        <p:txBody>
          <a:bodyPr>
            <a:spAutoFit/>
          </a:bodyPr>
          <a:lstStyle/>
          <a:p>
            <a:r>
              <a:rPr lang="en-GB" sz="1600">
                <a:solidFill>
                  <a:schemeClr val="tx2"/>
                </a:solidFill>
                <a:latin typeface="Calibri" pitchFamily="34" charset="0"/>
              </a:rPr>
              <a:t>NOTAM Notices concerning the condition or change to any facility, service or procedure notified within the AIP. NOTAM are available in the form of Pre-Flight Information Bulletins (PIB) using a live database.</a:t>
            </a:r>
          </a:p>
          <a:p>
            <a:endParaRPr lang="en-GB" sz="1600">
              <a:solidFill>
                <a:schemeClr val="tx2"/>
              </a:solidFill>
              <a:latin typeface="Calibri" pitchFamily="34" charset="0"/>
            </a:endParaRPr>
          </a:p>
          <a:p>
            <a:r>
              <a:rPr lang="en-GB" sz="1600">
                <a:solidFill>
                  <a:schemeClr val="tx2"/>
                </a:solidFill>
                <a:latin typeface="Calibri" pitchFamily="34" charset="0"/>
              </a:rPr>
              <a:t>AIS Information Line on tel: 0500 354802 or +44(0)20 8750 3939 This service is offered by AIS to supplement the information available from the Website. A recorded message allows you to obtain up to date information on specific NOTAM, and will include Restricted Areas (Temporary), Airspace Upgrades &amp; Emergency Restrictions of Flying.</a:t>
            </a:r>
          </a:p>
          <a:p>
            <a:endParaRPr lang="en-GB" sz="1600">
              <a:solidFill>
                <a:schemeClr val="tx2"/>
              </a:solidFill>
              <a:latin typeface="Calibri" pitchFamily="34" charset="0"/>
            </a:endParaRPr>
          </a:p>
          <a:p>
            <a:r>
              <a:rPr lang="en-GB" sz="1600">
                <a:solidFill>
                  <a:schemeClr val="tx2"/>
                </a:solidFill>
                <a:latin typeface="Calibri" pitchFamily="34" charset="0"/>
              </a:rPr>
              <a:t>VFR Chart Newsletter &amp; Update Service Full list of amendments to current charts, email/RSS notification service and other information relating to VFR charting</a:t>
            </a:r>
            <a:r>
              <a:rPr lang="en-GB" sz="1600">
                <a:latin typeface="Calibri" pitchFamily="34" charset="0"/>
              </a:rPr>
              <a:t>.</a:t>
            </a:r>
          </a:p>
          <a:p>
            <a:endParaRPr lang="en-GB" sz="1600">
              <a:solidFill>
                <a:schemeClr val="tx2"/>
              </a:solidFill>
              <a:latin typeface="Calibri" pitchFamily="34" charset="0"/>
            </a:endParaRPr>
          </a:p>
          <a:p>
            <a:r>
              <a:rPr lang="en-GB" sz="1600">
                <a:solidFill>
                  <a:schemeClr val="tx2"/>
                </a:solidFill>
                <a:latin typeface="Calibri" pitchFamily="34" charset="0"/>
              </a:rPr>
              <a:t>UK Foreign IAIP Library Access to foreign aeronautical information, available to interested parties for flight planning purposes.</a:t>
            </a:r>
          </a:p>
          <a:p>
            <a:endParaRPr lang="en-GB">
              <a:solidFill>
                <a:schemeClr val="tx2"/>
              </a:solidFill>
              <a:latin typeface="Calibri" pitchFamily="34" charset="0"/>
            </a:endParaRPr>
          </a:p>
          <a:p>
            <a:endParaRPr lang="en-GB">
              <a:solidFill>
                <a:schemeClr val="tx2"/>
              </a:solidFill>
              <a:latin typeface="Calibri" pitchFamily="34" charset="0"/>
            </a:endParaRPr>
          </a:p>
          <a:p>
            <a:endParaRPr lang="en-GB">
              <a:solidFill>
                <a:schemeClr val="tx2"/>
              </a:solidFill>
              <a:latin typeface="Calibri" pitchFamily="34" charset="0"/>
            </a:endParaRPr>
          </a:p>
          <a:p>
            <a:endParaRPr lang="en-GB">
              <a:solidFill>
                <a:schemeClr val="tx2"/>
              </a:solidFill>
              <a:latin typeface="Calibri" pitchFamily="34" charset="0"/>
            </a:endParaRPr>
          </a:p>
          <a:p>
            <a:endParaRPr lang="en-GB">
              <a:solidFill>
                <a:schemeClr val="tx2"/>
              </a:solidFill>
              <a:latin typeface="Calibri" pitchFamily="34" charset="0"/>
            </a:endParaRPr>
          </a:p>
          <a:p>
            <a:endParaRPr lang="en-GB">
              <a:solidFill>
                <a:schemeClr val="tx2"/>
              </a:solidFill>
              <a:latin typeface="Calibri" pitchFamily="34" charset="0"/>
            </a:endParaRPr>
          </a:p>
          <a:p>
            <a:endParaRPr lang="en-GB">
              <a:solidFill>
                <a:schemeClr val="tx2"/>
              </a:solidFill>
              <a:latin typeface="Calibri" pitchFamily="34" charset="0"/>
            </a:endParaRPr>
          </a:p>
          <a:p>
            <a:endParaRPr lang="en-GB">
              <a:solidFill>
                <a:schemeClr val="tx2"/>
              </a:solidFill>
              <a:latin typeface="Calibri"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txBox="1">
            <a:spLocks noChangeArrowheads="1"/>
          </p:cNvSpPr>
          <p:nvPr/>
        </p:nvSpPr>
        <p:spPr bwMode="auto">
          <a:xfrm>
            <a:off x="382588" y="2014538"/>
            <a:ext cx="8761412" cy="2032000"/>
          </a:xfrm>
          <a:prstGeom prst="rect">
            <a:avLst/>
          </a:prstGeom>
          <a:noFill/>
          <a:ln w="9525">
            <a:noFill/>
            <a:miter lim="800000"/>
            <a:headEnd/>
            <a:tailEnd/>
          </a:ln>
        </p:spPr>
        <p:txBody>
          <a:bodyPr>
            <a:spAutoFit/>
          </a:bodyPr>
          <a:lstStyle/>
          <a:p>
            <a:r>
              <a:rPr lang="en-GB">
                <a:latin typeface="Calibri" pitchFamily="34" charset="0"/>
              </a:rPr>
              <a:t>Q) EGTT/QWGXX/IV/M/W/000/031/5345N00105W005</a:t>
            </a:r>
          </a:p>
          <a:p>
            <a:r>
              <a:rPr lang="en-GB">
                <a:latin typeface="Calibri" pitchFamily="34" charset="0"/>
              </a:rPr>
              <a:t>B) FROM: 16/04/06 07:09C) TO: PERM</a:t>
            </a:r>
          </a:p>
          <a:p>
            <a:r>
              <a:rPr lang="en-GB">
                <a:latin typeface="Calibri" pitchFamily="34" charset="0"/>
              </a:rPr>
              <a:t>E) AMEND BURN GLIDER SITE, SELBY, YORKSHIRE, 534445N 0010504W, UPPER </a:t>
            </a:r>
          </a:p>
          <a:p>
            <a:r>
              <a:rPr lang="en-GB">
                <a:latin typeface="Calibri" pitchFamily="34" charset="0"/>
              </a:rPr>
              <a:t>LIMIT TO 3000FT AGL.</a:t>
            </a:r>
          </a:p>
          <a:p>
            <a:r>
              <a:rPr lang="en-GB">
                <a:latin typeface="Calibri" pitchFamily="34" charset="0"/>
              </a:rPr>
              <a:t>UK AIP ENR 5.5 REFERS</a:t>
            </a:r>
          </a:p>
          <a:p>
            <a:r>
              <a:rPr lang="en-GB">
                <a:latin typeface="Calibri" pitchFamily="34" charset="0"/>
              </a:rPr>
              <a:t>LOWER: SFC</a:t>
            </a:r>
          </a:p>
          <a:p>
            <a:r>
              <a:rPr lang="en-GB">
                <a:latin typeface="Calibri" pitchFamily="34" charset="0"/>
              </a:rPr>
              <a:t>UPPER: 3020FT AMSL</a:t>
            </a:r>
          </a:p>
        </p:txBody>
      </p:sp>
      <p:sp>
        <p:nvSpPr>
          <p:cNvPr id="47106" name="TextBox 2"/>
          <p:cNvSpPr txBox="1">
            <a:spLocks noChangeArrowheads="1"/>
          </p:cNvSpPr>
          <p:nvPr/>
        </p:nvSpPr>
        <p:spPr bwMode="auto">
          <a:xfrm>
            <a:off x="3001963" y="307975"/>
            <a:ext cx="3175000" cy="523875"/>
          </a:xfrm>
          <a:prstGeom prst="rect">
            <a:avLst/>
          </a:prstGeom>
          <a:noFill/>
          <a:ln w="9525">
            <a:noFill/>
            <a:miter lim="800000"/>
            <a:headEnd/>
            <a:tailEnd/>
          </a:ln>
        </p:spPr>
        <p:txBody>
          <a:bodyPr>
            <a:spAutoFit/>
          </a:bodyPr>
          <a:lstStyle/>
          <a:p>
            <a:r>
              <a:rPr lang="en-GB" sz="2800" b="1" i="1">
                <a:latin typeface="Calibri" pitchFamily="34" charset="0"/>
              </a:rPr>
              <a:t>NOTAM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rtlCol="0">
            <a:normAutofit fontScale="90000"/>
          </a:bodyPr>
          <a:lstStyle/>
          <a:p>
            <a:pPr fontAlgn="auto">
              <a:spcAft>
                <a:spcPts val="0"/>
              </a:spcAft>
              <a:defRPr/>
            </a:pPr>
            <a:r>
              <a:rPr lang="en-GB" dirty="0" smtClean="0"/>
              <a:t>Some of the Main Articles of the Convention...</a:t>
            </a:r>
            <a:endParaRPr lang="en-GB" dirty="0"/>
          </a:p>
        </p:txBody>
      </p:sp>
      <p:sp>
        <p:nvSpPr>
          <p:cNvPr id="16386" name="Rectangle 5"/>
          <p:cNvSpPr>
            <a:spLocks noChangeArrowheads="1"/>
          </p:cNvSpPr>
          <p:nvPr/>
        </p:nvSpPr>
        <p:spPr bwMode="auto">
          <a:xfrm>
            <a:off x="1042988" y="1700213"/>
            <a:ext cx="4572000" cy="1754187"/>
          </a:xfrm>
          <a:prstGeom prst="rect">
            <a:avLst/>
          </a:prstGeom>
          <a:noFill/>
          <a:ln w="9525">
            <a:noFill/>
            <a:miter lim="800000"/>
            <a:headEnd/>
            <a:tailEnd/>
          </a:ln>
        </p:spPr>
        <p:txBody>
          <a:bodyPr>
            <a:spAutoFit/>
          </a:bodyPr>
          <a:lstStyle/>
          <a:p>
            <a:r>
              <a:rPr lang="en-GB" i="1">
                <a:latin typeface="Calibri" pitchFamily="34" charset="0"/>
              </a:rPr>
              <a:t>Article 6</a:t>
            </a:r>
            <a:r>
              <a:rPr lang="en-GB">
                <a:latin typeface="Calibri" pitchFamily="34" charset="0"/>
              </a:rPr>
              <a:t>: (Scheduled air services) No scheduled international air service may be operated over or into the territory of a contracting State, except with the special permission or other authorization of that State.</a:t>
            </a:r>
          </a:p>
        </p:txBody>
      </p:sp>
      <p:sp>
        <p:nvSpPr>
          <p:cNvPr id="16387" name="Rectangle 6"/>
          <p:cNvSpPr>
            <a:spLocks noChangeArrowheads="1"/>
          </p:cNvSpPr>
          <p:nvPr/>
        </p:nvSpPr>
        <p:spPr bwMode="auto">
          <a:xfrm>
            <a:off x="1042988" y="3716338"/>
            <a:ext cx="4572000" cy="1477962"/>
          </a:xfrm>
          <a:prstGeom prst="rect">
            <a:avLst/>
          </a:prstGeom>
          <a:noFill/>
          <a:ln w="9525">
            <a:noFill/>
            <a:miter lim="800000"/>
            <a:headEnd/>
            <a:tailEnd/>
          </a:ln>
        </p:spPr>
        <p:txBody>
          <a:bodyPr>
            <a:spAutoFit/>
          </a:bodyPr>
          <a:lstStyle/>
          <a:p>
            <a:r>
              <a:rPr lang="en-GB" i="1">
                <a:latin typeface="Calibri" pitchFamily="34" charset="0"/>
              </a:rPr>
              <a:t>Article 10</a:t>
            </a:r>
            <a:r>
              <a:rPr lang="en-GB">
                <a:latin typeface="Calibri" pitchFamily="34" charset="0"/>
              </a:rPr>
              <a:t>: (Landing at customs airports): The state can require that landing to be at a designated customs airport and similarly departure from the territory can be required to be from a designated customs airport.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rtlCol="0">
            <a:normAutofit fontScale="90000"/>
          </a:bodyPr>
          <a:lstStyle/>
          <a:p>
            <a:pPr fontAlgn="auto">
              <a:spcAft>
                <a:spcPts val="0"/>
              </a:spcAft>
              <a:defRPr/>
            </a:pPr>
            <a:r>
              <a:rPr lang="en-GB" dirty="0" smtClean="0"/>
              <a:t>Some of the Main Articles of the Convention...</a:t>
            </a:r>
            <a:endParaRPr lang="en-GB" dirty="0"/>
          </a:p>
        </p:txBody>
      </p:sp>
      <p:sp>
        <p:nvSpPr>
          <p:cNvPr id="17410" name="Rectangle 4"/>
          <p:cNvSpPr>
            <a:spLocks noChangeArrowheads="1"/>
          </p:cNvSpPr>
          <p:nvPr/>
        </p:nvSpPr>
        <p:spPr bwMode="auto">
          <a:xfrm>
            <a:off x="1116013" y="1916113"/>
            <a:ext cx="4572000" cy="1477962"/>
          </a:xfrm>
          <a:prstGeom prst="rect">
            <a:avLst/>
          </a:prstGeom>
          <a:noFill/>
          <a:ln w="9525">
            <a:noFill/>
            <a:miter lim="800000"/>
            <a:headEnd/>
            <a:tailEnd/>
          </a:ln>
        </p:spPr>
        <p:txBody>
          <a:bodyPr>
            <a:spAutoFit/>
          </a:bodyPr>
          <a:lstStyle/>
          <a:p>
            <a:r>
              <a:rPr lang="en-GB" i="1">
                <a:latin typeface="Calibri" pitchFamily="34" charset="0"/>
              </a:rPr>
              <a:t>Article 12</a:t>
            </a:r>
            <a:r>
              <a:rPr lang="en-GB">
                <a:latin typeface="Calibri" pitchFamily="34" charset="0"/>
              </a:rPr>
              <a:t>: Each state shall keep its own rules of the air as uniform as possible with those established under the convention, the duty to ensure compliance with these rules rests with the contracting state.</a:t>
            </a:r>
          </a:p>
        </p:txBody>
      </p:sp>
      <p:sp>
        <p:nvSpPr>
          <p:cNvPr id="17411" name="Rectangle 5"/>
          <p:cNvSpPr>
            <a:spLocks noChangeArrowheads="1"/>
          </p:cNvSpPr>
          <p:nvPr/>
        </p:nvSpPr>
        <p:spPr bwMode="auto">
          <a:xfrm>
            <a:off x="1116013" y="3644900"/>
            <a:ext cx="4572000" cy="1754188"/>
          </a:xfrm>
          <a:prstGeom prst="rect">
            <a:avLst/>
          </a:prstGeom>
          <a:noFill/>
          <a:ln w="9525">
            <a:noFill/>
            <a:miter lim="800000"/>
            <a:headEnd/>
            <a:tailEnd/>
          </a:ln>
        </p:spPr>
        <p:txBody>
          <a:bodyPr>
            <a:spAutoFit/>
          </a:bodyPr>
          <a:lstStyle/>
          <a:p>
            <a:r>
              <a:rPr lang="en-GB" i="1">
                <a:latin typeface="Calibri" pitchFamily="34" charset="0"/>
              </a:rPr>
              <a:t>Article 13</a:t>
            </a:r>
            <a:r>
              <a:rPr lang="en-GB">
                <a:latin typeface="Calibri" pitchFamily="34" charset="0"/>
              </a:rPr>
              <a:t>: (Entry and Clearance Regulations) A state's laws and regulations regarding the admission and departure of passengers, crew or cargo from aircraft shall be complied with on arrival, upon departure and whilst within the territory of that state.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rtlCol="0">
            <a:normAutofit fontScale="90000"/>
          </a:bodyPr>
          <a:lstStyle/>
          <a:p>
            <a:pPr fontAlgn="auto">
              <a:spcAft>
                <a:spcPts val="0"/>
              </a:spcAft>
              <a:defRPr/>
            </a:pPr>
            <a:r>
              <a:rPr lang="en-GB" dirty="0" smtClean="0"/>
              <a:t>Some of the Main Articles of the Convention...</a:t>
            </a:r>
            <a:endParaRPr lang="en-GB" dirty="0"/>
          </a:p>
        </p:txBody>
      </p:sp>
      <p:sp>
        <p:nvSpPr>
          <p:cNvPr id="18434" name="Rectangle 4"/>
          <p:cNvSpPr>
            <a:spLocks noChangeArrowheads="1"/>
          </p:cNvSpPr>
          <p:nvPr/>
        </p:nvSpPr>
        <p:spPr bwMode="auto">
          <a:xfrm>
            <a:off x="1116013" y="1700213"/>
            <a:ext cx="4572000" cy="1200150"/>
          </a:xfrm>
          <a:prstGeom prst="rect">
            <a:avLst/>
          </a:prstGeom>
          <a:noFill/>
          <a:ln w="9525">
            <a:noFill/>
            <a:miter lim="800000"/>
            <a:headEnd/>
            <a:tailEnd/>
          </a:ln>
        </p:spPr>
        <p:txBody>
          <a:bodyPr>
            <a:spAutoFit/>
          </a:bodyPr>
          <a:lstStyle/>
          <a:p>
            <a:r>
              <a:rPr lang="en-GB" i="1">
                <a:latin typeface="Calibri" pitchFamily="34" charset="0"/>
              </a:rPr>
              <a:t>Article 16</a:t>
            </a:r>
            <a:r>
              <a:rPr lang="en-GB">
                <a:latin typeface="Calibri" pitchFamily="34" charset="0"/>
              </a:rPr>
              <a:t>: The authorities of each state shall have the right to search the aircraft of other states on landing or departure, without unreasonable delay...</a:t>
            </a:r>
          </a:p>
        </p:txBody>
      </p:sp>
      <p:sp>
        <p:nvSpPr>
          <p:cNvPr id="18435" name="Rectangle 5"/>
          <p:cNvSpPr>
            <a:spLocks noChangeArrowheads="1"/>
          </p:cNvSpPr>
          <p:nvPr/>
        </p:nvSpPr>
        <p:spPr bwMode="auto">
          <a:xfrm>
            <a:off x="1116013" y="3141663"/>
            <a:ext cx="4572000" cy="1754187"/>
          </a:xfrm>
          <a:prstGeom prst="rect">
            <a:avLst/>
          </a:prstGeom>
          <a:noFill/>
          <a:ln w="9525">
            <a:noFill/>
            <a:miter lim="800000"/>
            <a:headEnd/>
            <a:tailEnd/>
          </a:ln>
        </p:spPr>
        <p:txBody>
          <a:bodyPr>
            <a:spAutoFit/>
          </a:bodyPr>
          <a:lstStyle/>
          <a:p>
            <a:r>
              <a:rPr lang="en-GB" i="1">
                <a:latin typeface="Calibri" pitchFamily="34" charset="0"/>
              </a:rPr>
              <a:t>Article 24</a:t>
            </a:r>
            <a:r>
              <a:rPr lang="en-GB">
                <a:latin typeface="Calibri" pitchFamily="34" charset="0"/>
              </a:rPr>
              <a:t>: Aircraft flying to, from or across, the territory of a state shall be admitted temporarily free of duty. Fuel, Oil, spare parts, regular equipment and aircraft stores retained on board are also exempt custom duty, inspection fees or similar charges.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rtlCol="0">
            <a:normAutofit fontScale="90000"/>
          </a:bodyPr>
          <a:lstStyle/>
          <a:p>
            <a:pPr fontAlgn="auto">
              <a:spcAft>
                <a:spcPts val="0"/>
              </a:spcAft>
              <a:defRPr/>
            </a:pPr>
            <a:r>
              <a:rPr lang="en-GB" dirty="0" smtClean="0"/>
              <a:t>Some of the Main Articles of the Convention...</a:t>
            </a:r>
            <a:endParaRPr lang="en-GB" dirty="0"/>
          </a:p>
        </p:txBody>
      </p:sp>
      <p:sp>
        <p:nvSpPr>
          <p:cNvPr id="19458" name="Rectangle 5"/>
          <p:cNvSpPr>
            <a:spLocks noChangeArrowheads="1"/>
          </p:cNvSpPr>
          <p:nvPr/>
        </p:nvSpPr>
        <p:spPr bwMode="auto">
          <a:xfrm>
            <a:off x="1116013" y="1628775"/>
            <a:ext cx="4572000" cy="1477963"/>
          </a:xfrm>
          <a:prstGeom prst="rect">
            <a:avLst/>
          </a:prstGeom>
          <a:noFill/>
          <a:ln w="9525">
            <a:noFill/>
            <a:miter lim="800000"/>
            <a:headEnd/>
            <a:tailEnd/>
          </a:ln>
        </p:spPr>
        <p:txBody>
          <a:bodyPr>
            <a:spAutoFit/>
          </a:bodyPr>
          <a:lstStyle/>
          <a:p>
            <a:r>
              <a:rPr lang="en-GB" i="1">
                <a:latin typeface="Calibri" pitchFamily="34" charset="0"/>
              </a:rPr>
              <a:t>Article 29</a:t>
            </a:r>
            <a:r>
              <a:rPr lang="en-GB">
                <a:latin typeface="Calibri" pitchFamily="34" charset="0"/>
              </a:rPr>
              <a:t>: Before an international flight, the pilot in command must ensure that the aircraft is airworthy, duly registered and that the relevant certificates are on board the aircraft. The required documents are:</a:t>
            </a:r>
          </a:p>
        </p:txBody>
      </p:sp>
      <p:sp>
        <p:nvSpPr>
          <p:cNvPr id="19459" name="Rectangle 8"/>
          <p:cNvSpPr>
            <a:spLocks noChangeArrowheads="1"/>
          </p:cNvSpPr>
          <p:nvPr/>
        </p:nvSpPr>
        <p:spPr bwMode="auto">
          <a:xfrm>
            <a:off x="3340100" y="3325813"/>
            <a:ext cx="4289425" cy="369887"/>
          </a:xfrm>
          <a:prstGeom prst="rect">
            <a:avLst/>
          </a:prstGeom>
          <a:noFill/>
          <a:ln w="9525">
            <a:noFill/>
            <a:miter lim="800000"/>
            <a:headEnd/>
            <a:tailEnd/>
          </a:ln>
        </p:spPr>
        <p:txBody>
          <a:bodyPr>
            <a:spAutoFit/>
          </a:bodyPr>
          <a:lstStyle/>
          <a:p>
            <a:r>
              <a:rPr lang="en-GB" b="1">
                <a:latin typeface="Calibri" pitchFamily="34" charset="0"/>
              </a:rPr>
              <a:t>Certificate of Registration</a:t>
            </a:r>
          </a:p>
        </p:txBody>
      </p:sp>
      <p:sp>
        <p:nvSpPr>
          <p:cNvPr id="19460" name="Rectangle 9"/>
          <p:cNvSpPr>
            <a:spLocks noChangeArrowheads="1"/>
          </p:cNvSpPr>
          <p:nvPr/>
        </p:nvSpPr>
        <p:spPr bwMode="auto">
          <a:xfrm>
            <a:off x="3276600" y="3644900"/>
            <a:ext cx="2806700" cy="369888"/>
          </a:xfrm>
          <a:prstGeom prst="rect">
            <a:avLst/>
          </a:prstGeom>
          <a:noFill/>
          <a:ln w="9525">
            <a:noFill/>
            <a:miter lim="800000"/>
            <a:headEnd/>
            <a:tailEnd/>
          </a:ln>
        </p:spPr>
        <p:txBody>
          <a:bodyPr wrap="none">
            <a:spAutoFit/>
          </a:bodyPr>
          <a:lstStyle/>
          <a:p>
            <a:r>
              <a:rPr lang="en-GB" b="1">
                <a:latin typeface="Calibri" pitchFamily="34" charset="0"/>
              </a:rPr>
              <a:t>Certificate of Airworthiness</a:t>
            </a:r>
          </a:p>
        </p:txBody>
      </p:sp>
      <p:sp>
        <p:nvSpPr>
          <p:cNvPr id="19461" name="Rectangle 10"/>
          <p:cNvSpPr>
            <a:spLocks noChangeArrowheads="1"/>
          </p:cNvSpPr>
          <p:nvPr/>
        </p:nvSpPr>
        <p:spPr bwMode="auto">
          <a:xfrm>
            <a:off x="3276600" y="5805488"/>
            <a:ext cx="4572000" cy="646112"/>
          </a:xfrm>
          <a:prstGeom prst="rect">
            <a:avLst/>
          </a:prstGeom>
          <a:noFill/>
          <a:ln w="9525">
            <a:noFill/>
            <a:miter lim="800000"/>
            <a:headEnd/>
            <a:tailEnd/>
          </a:ln>
        </p:spPr>
        <p:txBody>
          <a:bodyPr>
            <a:spAutoFit/>
          </a:bodyPr>
          <a:lstStyle/>
          <a:p>
            <a:r>
              <a:rPr lang="en-GB">
                <a:latin typeface="Calibri" pitchFamily="34" charset="0"/>
              </a:rPr>
              <a:t>Passenger names, place of boarding and destination</a:t>
            </a:r>
          </a:p>
        </p:txBody>
      </p:sp>
      <p:sp>
        <p:nvSpPr>
          <p:cNvPr id="19462" name="Rectangle 11"/>
          <p:cNvSpPr>
            <a:spLocks noChangeArrowheads="1"/>
          </p:cNvSpPr>
          <p:nvPr/>
        </p:nvSpPr>
        <p:spPr bwMode="auto">
          <a:xfrm>
            <a:off x="3276600" y="4076700"/>
            <a:ext cx="1460500" cy="369888"/>
          </a:xfrm>
          <a:prstGeom prst="rect">
            <a:avLst/>
          </a:prstGeom>
          <a:noFill/>
          <a:ln w="9525">
            <a:noFill/>
            <a:miter lim="800000"/>
            <a:headEnd/>
            <a:tailEnd/>
          </a:ln>
        </p:spPr>
        <p:txBody>
          <a:bodyPr wrap="none">
            <a:spAutoFit/>
          </a:bodyPr>
          <a:lstStyle/>
          <a:p>
            <a:r>
              <a:rPr lang="en-GB">
                <a:latin typeface="Calibri" pitchFamily="34" charset="0"/>
              </a:rPr>
              <a:t>Crew licences</a:t>
            </a:r>
          </a:p>
        </p:txBody>
      </p:sp>
      <p:sp>
        <p:nvSpPr>
          <p:cNvPr id="19463" name="Rectangle 12"/>
          <p:cNvSpPr>
            <a:spLocks noChangeArrowheads="1"/>
          </p:cNvSpPr>
          <p:nvPr/>
        </p:nvSpPr>
        <p:spPr bwMode="auto">
          <a:xfrm>
            <a:off x="3276600" y="5300663"/>
            <a:ext cx="1773238" cy="369887"/>
          </a:xfrm>
          <a:prstGeom prst="rect">
            <a:avLst/>
          </a:prstGeom>
          <a:noFill/>
          <a:ln w="9525">
            <a:noFill/>
            <a:miter lim="800000"/>
            <a:headEnd/>
            <a:tailEnd/>
          </a:ln>
        </p:spPr>
        <p:txBody>
          <a:bodyPr wrap="none">
            <a:spAutoFit/>
          </a:bodyPr>
          <a:lstStyle/>
          <a:p>
            <a:r>
              <a:rPr lang="en-GB">
                <a:latin typeface="Calibri" pitchFamily="34" charset="0"/>
              </a:rPr>
              <a:t>Journey Logbook</a:t>
            </a:r>
          </a:p>
        </p:txBody>
      </p:sp>
      <p:sp>
        <p:nvSpPr>
          <p:cNvPr id="19464" name="Rectangle 13"/>
          <p:cNvSpPr>
            <a:spLocks noChangeArrowheads="1"/>
          </p:cNvSpPr>
          <p:nvPr/>
        </p:nvSpPr>
        <p:spPr bwMode="auto">
          <a:xfrm>
            <a:off x="3276600" y="4437063"/>
            <a:ext cx="1468438" cy="369887"/>
          </a:xfrm>
          <a:prstGeom prst="rect">
            <a:avLst/>
          </a:prstGeom>
          <a:noFill/>
          <a:ln w="9525">
            <a:noFill/>
            <a:miter lim="800000"/>
            <a:headEnd/>
            <a:tailEnd/>
          </a:ln>
        </p:spPr>
        <p:txBody>
          <a:bodyPr wrap="none">
            <a:spAutoFit/>
          </a:bodyPr>
          <a:lstStyle/>
          <a:p>
            <a:r>
              <a:rPr lang="en-GB">
                <a:latin typeface="Calibri" pitchFamily="34" charset="0"/>
              </a:rPr>
              <a:t>Radio Licence</a:t>
            </a:r>
          </a:p>
        </p:txBody>
      </p:sp>
      <p:sp>
        <p:nvSpPr>
          <p:cNvPr id="19465" name="Rectangle 14"/>
          <p:cNvSpPr>
            <a:spLocks noChangeArrowheads="1"/>
          </p:cNvSpPr>
          <p:nvPr/>
        </p:nvSpPr>
        <p:spPr bwMode="auto">
          <a:xfrm>
            <a:off x="3276600" y="4868863"/>
            <a:ext cx="1590675" cy="369887"/>
          </a:xfrm>
          <a:prstGeom prst="rect">
            <a:avLst/>
          </a:prstGeom>
          <a:noFill/>
          <a:ln w="9525">
            <a:noFill/>
            <a:miter lim="800000"/>
            <a:headEnd/>
            <a:tailEnd/>
          </a:ln>
        </p:spPr>
        <p:txBody>
          <a:bodyPr wrap="none">
            <a:spAutoFit/>
          </a:bodyPr>
          <a:lstStyle/>
          <a:p>
            <a:r>
              <a:rPr lang="en-GB">
                <a:latin typeface="Calibri" pitchFamily="34" charset="0"/>
              </a:rPr>
              <a:t>Cargo manifest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rtlCol="0">
            <a:normAutofit fontScale="90000"/>
          </a:bodyPr>
          <a:lstStyle/>
          <a:p>
            <a:pPr fontAlgn="auto">
              <a:spcAft>
                <a:spcPts val="0"/>
              </a:spcAft>
              <a:defRPr/>
            </a:pPr>
            <a:r>
              <a:rPr lang="en-GB" dirty="0" smtClean="0"/>
              <a:t>Some of the Main Articles of the Convention...</a:t>
            </a:r>
            <a:endParaRPr lang="en-GB" dirty="0"/>
          </a:p>
        </p:txBody>
      </p:sp>
      <p:sp>
        <p:nvSpPr>
          <p:cNvPr id="20482" name="Rectangle 4"/>
          <p:cNvSpPr>
            <a:spLocks noChangeArrowheads="1"/>
          </p:cNvSpPr>
          <p:nvPr/>
        </p:nvSpPr>
        <p:spPr bwMode="auto">
          <a:xfrm>
            <a:off x="1042988" y="1916113"/>
            <a:ext cx="4572000" cy="2309812"/>
          </a:xfrm>
          <a:prstGeom prst="rect">
            <a:avLst/>
          </a:prstGeom>
          <a:noFill/>
          <a:ln w="9525">
            <a:noFill/>
            <a:miter lim="800000"/>
            <a:headEnd/>
            <a:tailEnd/>
          </a:ln>
        </p:spPr>
        <p:txBody>
          <a:bodyPr>
            <a:spAutoFit/>
          </a:bodyPr>
          <a:lstStyle/>
          <a:p>
            <a:r>
              <a:rPr lang="en-GB" i="1">
                <a:latin typeface="Calibri" pitchFamily="34" charset="0"/>
              </a:rPr>
              <a:t>Article 30</a:t>
            </a:r>
            <a:r>
              <a:rPr lang="en-GB">
                <a:latin typeface="Calibri" pitchFamily="34" charset="0"/>
              </a:rPr>
              <a:t>: The aircraft of a state flying in or over the territory of another state shall only carry radios licensed and used in accordance with the regulations of the state in which the aircraft is registered. The radios may only be used by members of the flight crew suitably licensed by the state in which the aircraft is registered.</a:t>
            </a:r>
          </a:p>
        </p:txBody>
      </p:sp>
      <p:sp>
        <p:nvSpPr>
          <p:cNvPr id="20483" name="Rectangle 5"/>
          <p:cNvSpPr>
            <a:spLocks noChangeArrowheads="1"/>
          </p:cNvSpPr>
          <p:nvPr/>
        </p:nvSpPr>
        <p:spPr bwMode="auto">
          <a:xfrm>
            <a:off x="971550" y="4508500"/>
            <a:ext cx="4572000" cy="1477963"/>
          </a:xfrm>
          <a:prstGeom prst="rect">
            <a:avLst/>
          </a:prstGeom>
          <a:noFill/>
          <a:ln w="9525">
            <a:noFill/>
            <a:miter lim="800000"/>
            <a:headEnd/>
            <a:tailEnd/>
          </a:ln>
        </p:spPr>
        <p:txBody>
          <a:bodyPr>
            <a:spAutoFit/>
          </a:bodyPr>
          <a:lstStyle/>
          <a:p>
            <a:r>
              <a:rPr lang="en-GB" i="1">
                <a:latin typeface="Calibri" pitchFamily="34" charset="0"/>
              </a:rPr>
              <a:t>Article 32</a:t>
            </a:r>
            <a:r>
              <a:rPr lang="en-GB">
                <a:latin typeface="Calibri" pitchFamily="34" charset="0"/>
              </a:rPr>
              <a:t>: the pilot and crew of every aircraft engaged in international aviation must have certificates of competency and licences issued or validated by the state in which the aircraft is registered.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rtlCol="0">
            <a:normAutofit fontScale="90000"/>
          </a:bodyPr>
          <a:lstStyle/>
          <a:p>
            <a:pPr fontAlgn="auto">
              <a:spcAft>
                <a:spcPts val="0"/>
              </a:spcAft>
              <a:defRPr/>
            </a:pPr>
            <a:r>
              <a:rPr lang="en-GB" dirty="0" smtClean="0"/>
              <a:t>Some of the Main Articles of the Convention...</a:t>
            </a:r>
            <a:endParaRPr lang="en-GB" dirty="0"/>
          </a:p>
        </p:txBody>
      </p:sp>
      <p:sp>
        <p:nvSpPr>
          <p:cNvPr id="21506" name="Rectangle 4"/>
          <p:cNvSpPr>
            <a:spLocks noChangeArrowheads="1"/>
          </p:cNvSpPr>
          <p:nvPr/>
        </p:nvSpPr>
        <p:spPr bwMode="auto">
          <a:xfrm>
            <a:off x="1042988" y="1773238"/>
            <a:ext cx="4572000" cy="2862262"/>
          </a:xfrm>
          <a:prstGeom prst="rect">
            <a:avLst/>
          </a:prstGeom>
          <a:noFill/>
          <a:ln w="9525">
            <a:noFill/>
            <a:miter lim="800000"/>
            <a:headEnd/>
            <a:tailEnd/>
          </a:ln>
        </p:spPr>
        <p:txBody>
          <a:bodyPr>
            <a:spAutoFit/>
          </a:bodyPr>
          <a:lstStyle/>
          <a:p>
            <a:r>
              <a:rPr lang="en-GB" i="1">
                <a:latin typeface="Calibri" pitchFamily="34" charset="0"/>
              </a:rPr>
              <a:t>Article 33</a:t>
            </a:r>
            <a:r>
              <a:rPr lang="en-GB">
                <a:latin typeface="Calibri" pitchFamily="34" charset="0"/>
              </a:rPr>
              <a:t>: (Recognition of Certificates and Licences) Certificates of Airworthiness, certificates of competency and licences issued or validated by the state in which the aircraft is registered, shall be recognised as valid by other states. The requirements for issue of those Certificates or Airworthiness, certificates of competency or licences must be equal to or above the minimum standards established by the Convention.</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TotalTime>
  <Words>2286</Words>
  <Application>Microsoft Macintosh PowerPoint</Application>
  <PresentationFormat>On-screen Show (4:3)</PresentationFormat>
  <Paragraphs>166</Paragraphs>
  <Slides>35</Slides>
  <Notes>0</Notes>
  <HiddenSlides>0</HiddenSlides>
  <MMClips>0</MMClips>
  <ScaleCrop>false</ScaleCrop>
  <HeadingPairs>
    <vt:vector size="6" baseType="variant">
      <vt:variant>
        <vt:lpstr>Fonts Used</vt:lpstr>
      </vt:variant>
      <vt:variant>
        <vt:i4>2</vt:i4>
      </vt:variant>
      <vt:variant>
        <vt:lpstr>Design Template</vt:lpstr>
      </vt:variant>
      <vt:variant>
        <vt:i4>1</vt:i4>
      </vt:variant>
      <vt:variant>
        <vt:lpstr>Slide Titles</vt:lpstr>
      </vt:variant>
      <vt:variant>
        <vt:i4>35</vt:i4>
      </vt:variant>
    </vt:vector>
  </HeadingPairs>
  <TitlesOfParts>
    <vt:vector size="38" baseType="lpstr">
      <vt:lpstr>Calibri</vt:lpstr>
      <vt:lpstr>Arial</vt:lpstr>
      <vt:lpstr>Office Theme</vt:lpstr>
      <vt:lpstr>Air Law</vt:lpstr>
      <vt:lpstr>Chicago Convention</vt:lpstr>
      <vt:lpstr>Some of the Main Articles of the Convention...</vt:lpstr>
      <vt:lpstr>Some of the Main Articles of the Convention...</vt:lpstr>
      <vt:lpstr>Some of the Main Articles of the Convention...</vt:lpstr>
      <vt:lpstr>Some of the Main Articles of the Convention...</vt:lpstr>
      <vt:lpstr>Some of the Main Articles of the Convention...</vt:lpstr>
      <vt:lpstr>Some of the Main Articles of the Convention...</vt:lpstr>
      <vt:lpstr>Some of the Main Articles of the Convention...</vt:lpstr>
      <vt:lpstr>Some of the Main Articles of the Convention...</vt:lpstr>
      <vt:lpstr>Slide 11</vt:lpstr>
      <vt:lpstr>Airfield Signs</vt:lpstr>
      <vt:lpstr>Slide 13</vt:lpstr>
      <vt:lpstr>Areas of the Airport</vt:lpstr>
      <vt:lpstr>Airport Lighting</vt:lpstr>
      <vt:lpstr>Slide 16</vt:lpstr>
      <vt:lpstr>Slide 17</vt:lpstr>
      <vt:lpstr>Aircraft Rights of Way.</vt:lpstr>
      <vt:lpstr>Slide 19</vt:lpstr>
      <vt:lpstr>Slide 20</vt:lpstr>
      <vt:lpstr>Slide 21</vt:lpstr>
      <vt:lpstr>Slide 22</vt:lpstr>
      <vt:lpstr>Emergency Squawks</vt:lpstr>
      <vt:lpstr>Ground Search and Rescue Signals</vt:lpstr>
      <vt:lpstr>Slide 25</vt:lpstr>
      <vt:lpstr>Slide 26</vt:lpstr>
      <vt:lpstr>Slide 27</vt:lpstr>
      <vt:lpstr>Slide 28</vt:lpstr>
      <vt:lpstr>Slide 29</vt:lpstr>
      <vt:lpstr>Slide 30</vt:lpstr>
      <vt:lpstr>Slide 31</vt:lpstr>
      <vt:lpstr>Night Flying</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 Law</dc:title>
  <dc:creator>Paul Nicholls &amp; Co</dc:creator>
  <cp:lastModifiedBy>Robert Hields</cp:lastModifiedBy>
  <cp:revision>29</cp:revision>
  <dcterms:created xsi:type="dcterms:W3CDTF">2015-12-02T14:23:44Z</dcterms:created>
  <dcterms:modified xsi:type="dcterms:W3CDTF">2017-02-06T11:05:11Z</dcterms:modified>
</cp:coreProperties>
</file>